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</p:sldIdLst>
  <p:sldSz cy="5143500" cx="9144000"/>
  <p:notesSz cx="6858000" cy="9144000"/>
  <p:embeddedFontLst>
    <p:embeddedFont>
      <p:font typeface="Raleway"/>
      <p:regular r:id="rId28"/>
      <p:bold r:id="rId29"/>
      <p:italic r:id="rId30"/>
      <p:boldItalic r:id="rId31"/>
    </p:embeddedFont>
    <p:embeddedFont>
      <p:font typeface="Varela"/>
      <p:regular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font" Target="fonts/Raleway-regular.fntdata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Raleway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font" Target="fonts/Raleway-boldItalic.fntdata"/><Relationship Id="rId30" Type="http://schemas.openxmlformats.org/officeDocument/2006/relationships/font" Target="fonts/Raleway-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32" Type="http://schemas.openxmlformats.org/officeDocument/2006/relationships/font" Target="fonts/Varela-regular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6" name="Google Shape;14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4" name="Google Shape;15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2" name="Google Shape;16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0" name="Google Shape;170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7" name="Google Shape;17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4" name="Google Shape;184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1" name="Google Shape;191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8" name="Google Shape;198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6" name="Google Shape;206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5" name="Google Shape;215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6" name="Google Shape;6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2" name="Google Shape;222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0" name="Google Shape;230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7" name="Google Shape;237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4" name="Google Shape;244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4" name="Google Shape;10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0" name="Google Shape;13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8" name="Google Shape;13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3225" y="-6600"/>
            <a:ext cx="7076050" cy="5160000"/>
          </a:xfrm>
          <a:custGeom>
            <a:rect b="b" l="l" r="r" t="t"/>
            <a:pathLst>
              <a:path extrusionOk="0" h="206400" w="283042">
                <a:moveTo>
                  <a:pt x="83248" y="0"/>
                </a:moveTo>
                <a:lnTo>
                  <a:pt x="0" y="0"/>
                </a:lnTo>
                <a:lnTo>
                  <a:pt x="0" y="206400"/>
                </a:lnTo>
                <a:lnTo>
                  <a:pt x="283042" y="206136"/>
                </a:lnTo>
                <a:close/>
              </a:path>
            </a:pathLst>
          </a:custGeom>
          <a:solidFill>
            <a:srgbClr val="212539">
              <a:alpha val="64313"/>
            </a:srgbClr>
          </a:solidFill>
          <a:ln>
            <a:noFill/>
          </a:ln>
        </p:spPr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457200" y="3363425"/>
            <a:ext cx="3850500" cy="1159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crossed">
  <p:cSld name="BLANK_2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 flipH="1">
            <a:off x="667310" y="-6600"/>
            <a:ext cx="8476700" cy="5153400"/>
          </a:xfrm>
          <a:custGeom>
            <a:rect b="b" l="l" r="r" t="t"/>
            <a:pathLst>
              <a:path extrusionOk="0" h="206136" w="339068">
                <a:moveTo>
                  <a:pt x="139274" y="0"/>
                </a:moveTo>
                <a:lnTo>
                  <a:pt x="0" y="264"/>
                </a:lnTo>
                <a:lnTo>
                  <a:pt x="0" y="206045"/>
                </a:lnTo>
                <a:lnTo>
                  <a:pt x="339068" y="206136"/>
                </a:lnTo>
                <a:close/>
              </a:path>
            </a:pathLst>
          </a:custGeom>
          <a:solidFill>
            <a:srgbClr val="212539">
              <a:alpha val="64313"/>
            </a:srgbClr>
          </a:solidFill>
          <a:ln>
            <a:noFill/>
          </a:ln>
        </p:spPr>
      </p:sp>
      <p:sp>
        <p:nvSpPr>
          <p:cNvPr id="53" name="Google Shape;53;p11"/>
          <p:cNvSpPr/>
          <p:nvPr/>
        </p:nvSpPr>
        <p:spPr>
          <a:xfrm>
            <a:off x="0" y="-6600"/>
            <a:ext cx="8476700" cy="5153400"/>
          </a:xfrm>
          <a:custGeom>
            <a:rect b="b" l="l" r="r" t="t"/>
            <a:pathLst>
              <a:path extrusionOk="0" h="206136" w="339068">
                <a:moveTo>
                  <a:pt x="139274" y="0"/>
                </a:moveTo>
                <a:lnTo>
                  <a:pt x="0" y="264"/>
                </a:lnTo>
                <a:lnTo>
                  <a:pt x="0" y="206045"/>
                </a:lnTo>
                <a:lnTo>
                  <a:pt x="339068" y="206136"/>
                </a:lnTo>
                <a:close/>
              </a:path>
            </a:pathLst>
          </a:custGeom>
          <a:solidFill>
            <a:srgbClr val="212539">
              <a:alpha val="64313"/>
            </a:srgbClr>
          </a:solidFill>
          <a:ln>
            <a:noFill/>
          </a:ln>
        </p:spPr>
      </p:sp>
      <p:sp>
        <p:nvSpPr>
          <p:cNvPr id="54" name="Google Shape;54;p11"/>
          <p:cNvSpPr txBox="1"/>
          <p:nvPr>
            <p:ph idx="12" type="sldNum"/>
          </p:nvPr>
        </p:nvSpPr>
        <p:spPr>
          <a:xfrm>
            <a:off x="457200" y="4673650"/>
            <a:ext cx="548700" cy="2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/>
          <p:nvPr/>
        </p:nvSpPr>
        <p:spPr>
          <a:xfrm>
            <a:off x="0" y="-6600"/>
            <a:ext cx="8476700" cy="5153400"/>
          </a:xfrm>
          <a:custGeom>
            <a:rect b="b" l="l" r="r" t="t"/>
            <a:pathLst>
              <a:path extrusionOk="0" h="206136" w="339068">
                <a:moveTo>
                  <a:pt x="139274" y="0"/>
                </a:moveTo>
                <a:lnTo>
                  <a:pt x="0" y="264"/>
                </a:lnTo>
                <a:lnTo>
                  <a:pt x="0" y="206045"/>
                </a:lnTo>
                <a:lnTo>
                  <a:pt x="339068" y="206136"/>
                </a:lnTo>
                <a:close/>
              </a:path>
            </a:pathLst>
          </a:custGeom>
          <a:solidFill>
            <a:srgbClr val="212539">
              <a:alpha val="64313"/>
            </a:srgbClr>
          </a:solidFill>
          <a:ln>
            <a:noFill/>
          </a:ln>
        </p:spPr>
      </p:sp>
      <p:sp>
        <p:nvSpPr>
          <p:cNvPr id="57" name="Google Shape;57;p12"/>
          <p:cNvSpPr txBox="1"/>
          <p:nvPr>
            <p:ph idx="1" type="body"/>
          </p:nvPr>
        </p:nvSpPr>
        <p:spPr>
          <a:xfrm>
            <a:off x="457200" y="4253900"/>
            <a:ext cx="6112500" cy="519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360"/>
              </a:spcBef>
              <a:spcAft>
                <a:spcPts val="1000"/>
              </a:spcAft>
              <a:buSzPts val="1400"/>
              <a:buNone/>
              <a:defRPr/>
            </a:lvl1pPr>
          </a:lstStyle>
          <a:p/>
        </p:txBody>
      </p:sp>
      <p:sp>
        <p:nvSpPr>
          <p:cNvPr id="58" name="Google Shape;58;p12"/>
          <p:cNvSpPr txBox="1"/>
          <p:nvPr>
            <p:ph idx="12" type="sldNum"/>
          </p:nvPr>
        </p:nvSpPr>
        <p:spPr>
          <a:xfrm>
            <a:off x="457200" y="4673650"/>
            <a:ext cx="548700" cy="2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0" y="-6600"/>
            <a:ext cx="8476700" cy="5153400"/>
          </a:xfrm>
          <a:custGeom>
            <a:rect b="b" l="l" r="r" t="t"/>
            <a:pathLst>
              <a:path extrusionOk="0" h="206136" w="339068">
                <a:moveTo>
                  <a:pt x="139274" y="0"/>
                </a:moveTo>
                <a:lnTo>
                  <a:pt x="0" y="264"/>
                </a:lnTo>
                <a:lnTo>
                  <a:pt x="0" y="206045"/>
                </a:lnTo>
                <a:lnTo>
                  <a:pt x="339068" y="206136"/>
                </a:lnTo>
                <a:close/>
              </a:path>
            </a:pathLst>
          </a:custGeom>
          <a:solidFill>
            <a:srgbClr val="212539">
              <a:alpha val="64313"/>
            </a:srgbClr>
          </a:solidFill>
          <a:ln>
            <a:noFill/>
          </a:ln>
        </p:spPr>
      </p:sp>
      <p:sp>
        <p:nvSpPr>
          <p:cNvPr id="14" name="Google Shape;14;p3"/>
          <p:cNvSpPr txBox="1"/>
          <p:nvPr>
            <p:ph type="title"/>
          </p:nvPr>
        </p:nvSpPr>
        <p:spPr>
          <a:xfrm>
            <a:off x="457200" y="984875"/>
            <a:ext cx="2383800" cy="629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" type="body"/>
          </p:nvPr>
        </p:nvSpPr>
        <p:spPr>
          <a:xfrm>
            <a:off x="457200" y="1711200"/>
            <a:ext cx="2276400" cy="274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╺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200"/>
              <a:buChar char="╶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200"/>
              <a:buChar char="╶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200"/>
              <a:buChar char="╶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200"/>
              <a:buChar char="╶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200"/>
              <a:buChar char="╶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200"/>
              <a:buChar char="╶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200"/>
              <a:buChar char="╶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SzPts val="1200"/>
              <a:buChar char="╶"/>
              <a:defRPr sz="1200"/>
            </a:lvl9pPr>
          </a:lstStyle>
          <a:p/>
        </p:txBody>
      </p:sp>
      <p:sp>
        <p:nvSpPr>
          <p:cNvPr id="16" name="Google Shape;16;p3"/>
          <p:cNvSpPr txBox="1"/>
          <p:nvPr>
            <p:ph idx="2" type="body"/>
          </p:nvPr>
        </p:nvSpPr>
        <p:spPr>
          <a:xfrm>
            <a:off x="2870548" y="1711200"/>
            <a:ext cx="2276400" cy="274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╺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200"/>
              <a:buChar char="╶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200"/>
              <a:buChar char="╶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200"/>
              <a:buChar char="╶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200"/>
              <a:buChar char="╶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200"/>
              <a:buChar char="╶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200"/>
              <a:buChar char="╶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200"/>
              <a:buChar char="╶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SzPts val="1200"/>
              <a:buChar char="╶"/>
              <a:defRPr sz="1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457200" y="4673650"/>
            <a:ext cx="548700" cy="2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-13225" y="-6600"/>
            <a:ext cx="7076050" cy="5160000"/>
          </a:xfrm>
          <a:custGeom>
            <a:rect b="b" l="l" r="r" t="t"/>
            <a:pathLst>
              <a:path extrusionOk="0" h="206400" w="283042">
                <a:moveTo>
                  <a:pt x="83248" y="0"/>
                </a:moveTo>
                <a:lnTo>
                  <a:pt x="0" y="0"/>
                </a:lnTo>
                <a:lnTo>
                  <a:pt x="0" y="206400"/>
                </a:lnTo>
                <a:lnTo>
                  <a:pt x="283042" y="206136"/>
                </a:lnTo>
                <a:close/>
              </a:path>
            </a:pathLst>
          </a:custGeom>
          <a:solidFill>
            <a:srgbClr val="212539">
              <a:alpha val="64313"/>
            </a:srgbClr>
          </a:solidFill>
          <a:ln>
            <a:noFill/>
          </a:ln>
        </p:spPr>
      </p:sp>
      <p:sp>
        <p:nvSpPr>
          <p:cNvPr id="20" name="Google Shape;20;p4"/>
          <p:cNvSpPr txBox="1"/>
          <p:nvPr>
            <p:ph type="ctrTitle"/>
          </p:nvPr>
        </p:nvSpPr>
        <p:spPr>
          <a:xfrm>
            <a:off x="457200" y="2965525"/>
            <a:ext cx="3374700" cy="1007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21" name="Google Shape;21;p4"/>
          <p:cNvSpPr txBox="1"/>
          <p:nvPr>
            <p:ph idx="1" type="subTitle"/>
          </p:nvPr>
        </p:nvSpPr>
        <p:spPr>
          <a:xfrm>
            <a:off x="457200" y="4056927"/>
            <a:ext cx="3374700" cy="6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Raleway"/>
              <a:buNone/>
              <a:defRPr b="1" sz="1100">
                <a:latin typeface="Raleway"/>
                <a:ea typeface="Raleway"/>
                <a:cs typeface="Raleway"/>
                <a:sym typeface="Raleway"/>
              </a:defRPr>
            </a:lvl1pPr>
            <a:lvl2pPr lvl="1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100"/>
              <a:buFont typeface="Raleway"/>
              <a:buNone/>
              <a:defRPr b="1" sz="1100">
                <a:latin typeface="Raleway"/>
                <a:ea typeface="Raleway"/>
                <a:cs typeface="Raleway"/>
                <a:sym typeface="Raleway"/>
              </a:defRPr>
            </a:lvl2pPr>
            <a:lvl3pPr lvl="2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100"/>
              <a:buFont typeface="Raleway"/>
              <a:buNone/>
              <a:defRPr b="1" sz="1100">
                <a:latin typeface="Raleway"/>
                <a:ea typeface="Raleway"/>
                <a:cs typeface="Raleway"/>
                <a:sym typeface="Raleway"/>
              </a:defRPr>
            </a:lvl3pPr>
            <a:lvl4pPr lvl="3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100"/>
              <a:buFont typeface="Raleway"/>
              <a:buNone/>
              <a:defRPr b="1" sz="1100">
                <a:latin typeface="Raleway"/>
                <a:ea typeface="Raleway"/>
                <a:cs typeface="Raleway"/>
                <a:sym typeface="Raleway"/>
              </a:defRPr>
            </a:lvl4pPr>
            <a:lvl5pPr lvl="4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100"/>
              <a:buFont typeface="Raleway"/>
              <a:buNone/>
              <a:defRPr b="1" sz="1100">
                <a:latin typeface="Raleway"/>
                <a:ea typeface="Raleway"/>
                <a:cs typeface="Raleway"/>
                <a:sym typeface="Raleway"/>
              </a:defRPr>
            </a:lvl5pPr>
            <a:lvl6pPr lvl="5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100"/>
              <a:buFont typeface="Raleway"/>
              <a:buNone/>
              <a:defRPr b="1" sz="1100">
                <a:latin typeface="Raleway"/>
                <a:ea typeface="Raleway"/>
                <a:cs typeface="Raleway"/>
                <a:sym typeface="Raleway"/>
              </a:defRPr>
            </a:lvl6pPr>
            <a:lvl7pPr lvl="6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100"/>
              <a:buFont typeface="Raleway"/>
              <a:buNone/>
              <a:defRPr b="1" sz="1100">
                <a:latin typeface="Raleway"/>
                <a:ea typeface="Raleway"/>
                <a:cs typeface="Raleway"/>
                <a:sym typeface="Raleway"/>
              </a:defRPr>
            </a:lvl7pPr>
            <a:lvl8pPr lvl="7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100"/>
              <a:buFont typeface="Raleway"/>
              <a:buNone/>
              <a:defRPr b="1" sz="1100">
                <a:latin typeface="Raleway"/>
                <a:ea typeface="Raleway"/>
                <a:cs typeface="Raleway"/>
                <a:sym typeface="Raleway"/>
              </a:defRPr>
            </a:lvl8pPr>
            <a:lvl9pPr lvl="8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SzPts val="1100"/>
              <a:buFont typeface="Raleway"/>
              <a:buNone/>
              <a:defRPr b="1" sz="11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457200" y="4673650"/>
            <a:ext cx="548700" cy="2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/>
          <p:nvPr/>
        </p:nvSpPr>
        <p:spPr>
          <a:xfrm flipH="1">
            <a:off x="667310" y="-6600"/>
            <a:ext cx="8476700" cy="5153400"/>
          </a:xfrm>
          <a:custGeom>
            <a:rect b="b" l="l" r="r" t="t"/>
            <a:pathLst>
              <a:path extrusionOk="0" h="206136" w="339068">
                <a:moveTo>
                  <a:pt x="139274" y="0"/>
                </a:moveTo>
                <a:lnTo>
                  <a:pt x="0" y="264"/>
                </a:lnTo>
                <a:lnTo>
                  <a:pt x="0" y="206045"/>
                </a:lnTo>
                <a:lnTo>
                  <a:pt x="339068" y="206136"/>
                </a:lnTo>
                <a:close/>
              </a:path>
            </a:pathLst>
          </a:custGeom>
          <a:solidFill>
            <a:srgbClr val="212539">
              <a:alpha val="64313"/>
            </a:srgbClr>
          </a:solidFill>
          <a:ln>
            <a:noFill/>
          </a:ln>
        </p:spPr>
      </p:sp>
      <p:sp>
        <p:nvSpPr>
          <p:cNvPr id="25" name="Google Shape;25;p5"/>
          <p:cNvSpPr/>
          <p:nvPr/>
        </p:nvSpPr>
        <p:spPr>
          <a:xfrm>
            <a:off x="0" y="-6600"/>
            <a:ext cx="8476700" cy="5153400"/>
          </a:xfrm>
          <a:custGeom>
            <a:rect b="b" l="l" r="r" t="t"/>
            <a:pathLst>
              <a:path extrusionOk="0" h="206136" w="339068">
                <a:moveTo>
                  <a:pt x="139274" y="0"/>
                </a:moveTo>
                <a:lnTo>
                  <a:pt x="0" y="264"/>
                </a:lnTo>
                <a:lnTo>
                  <a:pt x="0" y="206045"/>
                </a:lnTo>
                <a:lnTo>
                  <a:pt x="339068" y="206136"/>
                </a:lnTo>
                <a:close/>
              </a:path>
            </a:pathLst>
          </a:custGeom>
          <a:solidFill>
            <a:srgbClr val="212539">
              <a:alpha val="64313"/>
            </a:srgbClr>
          </a:solidFill>
          <a:ln>
            <a:noFill/>
          </a:ln>
        </p:spPr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2576800" y="832475"/>
            <a:ext cx="3990600" cy="384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810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╺"/>
              <a:defRPr sz="2400"/>
            </a:lvl1pPr>
            <a:lvl2pPr indent="-381000" lvl="1" marL="914400" algn="ct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╶"/>
              <a:defRPr sz="2400"/>
            </a:lvl2pPr>
            <a:lvl3pPr indent="-381000" lvl="2" marL="1371600" algn="ct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╶"/>
              <a:defRPr sz="2400"/>
            </a:lvl3pPr>
            <a:lvl4pPr indent="-381000" lvl="3" marL="1828800" algn="ct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╶"/>
              <a:defRPr sz="2400"/>
            </a:lvl4pPr>
            <a:lvl5pPr indent="-381000" lvl="4" marL="2286000" algn="ct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╶"/>
              <a:defRPr sz="2400"/>
            </a:lvl5pPr>
            <a:lvl6pPr indent="-381000" lvl="5" marL="2743200" algn="ct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╶"/>
              <a:defRPr sz="2400"/>
            </a:lvl6pPr>
            <a:lvl7pPr indent="-381000" lvl="6" marL="3200400" algn="ct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╶"/>
              <a:defRPr sz="2400"/>
            </a:lvl7pPr>
            <a:lvl8pPr indent="-381000" lvl="7" marL="3657600" algn="ct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╶"/>
              <a:defRPr sz="2400"/>
            </a:lvl8pPr>
            <a:lvl9pPr indent="-381000" lvl="8" marL="4114800" algn="ctr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SzPts val="2400"/>
              <a:buChar char="╶"/>
              <a:defRPr sz="2400"/>
            </a:lvl9pPr>
          </a:lstStyle>
          <a:p/>
        </p:txBody>
      </p:sp>
      <p:sp>
        <p:nvSpPr>
          <p:cNvPr id="27" name="Google Shape;27;p5"/>
          <p:cNvSpPr txBox="1"/>
          <p:nvPr/>
        </p:nvSpPr>
        <p:spPr>
          <a:xfrm>
            <a:off x="3593400" y="-6600"/>
            <a:ext cx="1957200" cy="10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b="0" i="0" lang="en" sz="72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“</a:t>
            </a:r>
            <a:endParaRPr b="0" i="0" sz="7200" u="none" cap="none" strike="noStrike">
              <a:solidFill>
                <a:srgbClr val="FFFFFF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4297650" y="4673650"/>
            <a:ext cx="548700" cy="2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/>
          <p:nvPr/>
        </p:nvSpPr>
        <p:spPr>
          <a:xfrm>
            <a:off x="-13225" y="-6600"/>
            <a:ext cx="7076050" cy="5160000"/>
          </a:xfrm>
          <a:custGeom>
            <a:rect b="b" l="l" r="r" t="t"/>
            <a:pathLst>
              <a:path extrusionOk="0" h="206400" w="283042">
                <a:moveTo>
                  <a:pt x="83248" y="0"/>
                </a:moveTo>
                <a:lnTo>
                  <a:pt x="0" y="0"/>
                </a:lnTo>
                <a:lnTo>
                  <a:pt x="0" y="206400"/>
                </a:lnTo>
                <a:lnTo>
                  <a:pt x="283042" y="206136"/>
                </a:lnTo>
                <a:close/>
              </a:path>
            </a:pathLst>
          </a:custGeom>
          <a:solidFill>
            <a:srgbClr val="212539">
              <a:alpha val="64313"/>
            </a:srgbClr>
          </a:solidFill>
          <a:ln>
            <a:noFill/>
          </a:ln>
        </p:spPr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457200" y="4673650"/>
            <a:ext cx="548700" cy="2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/>
          <p:nvPr/>
        </p:nvSpPr>
        <p:spPr>
          <a:xfrm>
            <a:off x="0" y="-6600"/>
            <a:ext cx="8476700" cy="5153400"/>
          </a:xfrm>
          <a:custGeom>
            <a:rect b="b" l="l" r="r" t="t"/>
            <a:pathLst>
              <a:path extrusionOk="0" h="206136" w="339068">
                <a:moveTo>
                  <a:pt x="139274" y="0"/>
                </a:moveTo>
                <a:lnTo>
                  <a:pt x="0" y="264"/>
                </a:lnTo>
                <a:lnTo>
                  <a:pt x="0" y="206045"/>
                </a:lnTo>
                <a:lnTo>
                  <a:pt x="339068" y="206136"/>
                </a:lnTo>
                <a:close/>
              </a:path>
            </a:pathLst>
          </a:custGeom>
          <a:solidFill>
            <a:srgbClr val="212539">
              <a:alpha val="64313"/>
            </a:srgbClr>
          </a:solidFill>
          <a:ln>
            <a:noFill/>
          </a:ln>
        </p:spPr>
      </p:sp>
      <p:sp>
        <p:nvSpPr>
          <p:cNvPr id="34" name="Google Shape;34;p7"/>
          <p:cNvSpPr txBox="1"/>
          <p:nvPr>
            <p:ph type="title"/>
          </p:nvPr>
        </p:nvSpPr>
        <p:spPr>
          <a:xfrm>
            <a:off x="457200" y="984875"/>
            <a:ext cx="2383800" cy="629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457200" y="1715123"/>
            <a:ext cx="4762200" cy="273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╺"/>
              <a:defRPr/>
            </a:lvl1pPr>
            <a:lvl2pPr indent="-317500" lvl="1" marL="9144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Char char="╶"/>
              <a:defRPr/>
            </a:lvl2pPr>
            <a:lvl3pPr indent="-317500" lvl="2" marL="13716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Char char="╶"/>
              <a:defRPr/>
            </a:lvl3pPr>
            <a:lvl4pPr indent="-317500" lvl="3" marL="18288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Char char="╶"/>
              <a:defRPr/>
            </a:lvl4pPr>
            <a:lvl5pPr indent="-317500" lvl="4" marL="22860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Char char="╶"/>
              <a:defRPr/>
            </a:lvl5pPr>
            <a:lvl6pPr indent="-317500" lvl="5" marL="27432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Char char="╶"/>
              <a:defRPr/>
            </a:lvl6pPr>
            <a:lvl7pPr indent="-317500" lvl="6" marL="32004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Char char="╶"/>
              <a:defRPr/>
            </a:lvl7pPr>
            <a:lvl8pPr indent="-317500" lvl="7" marL="36576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Char char="╶"/>
              <a:defRPr/>
            </a:lvl8pPr>
            <a:lvl9pPr indent="-317500" lvl="8" marL="411480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SzPts val="1400"/>
              <a:buChar char="╶"/>
              <a:defRPr/>
            </a:lvl9pPr>
          </a:lstStyle>
          <a:p/>
        </p:txBody>
      </p:sp>
      <p:sp>
        <p:nvSpPr>
          <p:cNvPr id="36" name="Google Shape;36;p7"/>
          <p:cNvSpPr txBox="1"/>
          <p:nvPr>
            <p:ph idx="12" type="sldNum"/>
          </p:nvPr>
        </p:nvSpPr>
        <p:spPr>
          <a:xfrm>
            <a:off x="457200" y="4673650"/>
            <a:ext cx="548700" cy="2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0" y="-6600"/>
            <a:ext cx="8476700" cy="5153400"/>
          </a:xfrm>
          <a:custGeom>
            <a:rect b="b" l="l" r="r" t="t"/>
            <a:pathLst>
              <a:path extrusionOk="0" h="206136" w="339068">
                <a:moveTo>
                  <a:pt x="139274" y="0"/>
                </a:moveTo>
                <a:lnTo>
                  <a:pt x="0" y="264"/>
                </a:lnTo>
                <a:lnTo>
                  <a:pt x="0" y="206045"/>
                </a:lnTo>
                <a:lnTo>
                  <a:pt x="339068" y="206136"/>
                </a:lnTo>
                <a:close/>
              </a:path>
            </a:pathLst>
          </a:custGeom>
          <a:solidFill>
            <a:srgbClr val="212539">
              <a:alpha val="64313"/>
            </a:srgbClr>
          </a:solidFill>
          <a:ln>
            <a:noFill/>
          </a:ln>
        </p:spPr>
      </p:sp>
      <p:sp>
        <p:nvSpPr>
          <p:cNvPr id="39" name="Google Shape;39;p8"/>
          <p:cNvSpPr txBox="1"/>
          <p:nvPr>
            <p:ph type="title"/>
          </p:nvPr>
        </p:nvSpPr>
        <p:spPr>
          <a:xfrm>
            <a:off x="457200" y="984875"/>
            <a:ext cx="2383800" cy="629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457200" y="4673650"/>
            <a:ext cx="548700" cy="2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0" y="-6600"/>
            <a:ext cx="8476700" cy="5153400"/>
          </a:xfrm>
          <a:custGeom>
            <a:rect b="b" l="l" r="r" t="t"/>
            <a:pathLst>
              <a:path extrusionOk="0" h="206136" w="339068">
                <a:moveTo>
                  <a:pt x="139274" y="0"/>
                </a:moveTo>
                <a:lnTo>
                  <a:pt x="0" y="264"/>
                </a:lnTo>
                <a:lnTo>
                  <a:pt x="0" y="206045"/>
                </a:lnTo>
                <a:lnTo>
                  <a:pt x="339068" y="206136"/>
                </a:lnTo>
                <a:close/>
              </a:path>
            </a:pathLst>
          </a:custGeom>
          <a:solidFill>
            <a:srgbClr val="212539">
              <a:alpha val="64313"/>
            </a:srgbClr>
          </a:solidFill>
          <a:ln>
            <a:noFill/>
          </a:ln>
        </p:spPr>
      </p:sp>
      <p:sp>
        <p:nvSpPr>
          <p:cNvPr id="43" name="Google Shape;43;p9"/>
          <p:cNvSpPr txBox="1"/>
          <p:nvPr>
            <p:ph type="title"/>
          </p:nvPr>
        </p:nvSpPr>
        <p:spPr>
          <a:xfrm>
            <a:off x="457200" y="984875"/>
            <a:ext cx="2383800" cy="629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" type="body"/>
          </p:nvPr>
        </p:nvSpPr>
        <p:spPr>
          <a:xfrm>
            <a:off x="457200" y="1711200"/>
            <a:ext cx="1507200" cy="274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21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╺"/>
              <a:defRPr sz="1000"/>
            </a:lvl1pPr>
            <a:lvl2pPr indent="-292100" lvl="1" marL="9144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00"/>
              <a:buChar char="╶"/>
              <a:defRPr sz="1000"/>
            </a:lvl2pPr>
            <a:lvl3pPr indent="-292100" lvl="2" marL="13716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00"/>
              <a:buChar char="╶"/>
              <a:defRPr sz="1000"/>
            </a:lvl3pPr>
            <a:lvl4pPr indent="-292100" lvl="3" marL="18288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00"/>
              <a:buChar char="╶"/>
              <a:defRPr sz="1000"/>
            </a:lvl4pPr>
            <a:lvl5pPr indent="-292100" lvl="4" marL="22860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00"/>
              <a:buChar char="╶"/>
              <a:defRPr sz="1000"/>
            </a:lvl5pPr>
            <a:lvl6pPr indent="-292100" lvl="5" marL="27432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00"/>
              <a:buChar char="╶"/>
              <a:defRPr sz="1000"/>
            </a:lvl6pPr>
            <a:lvl7pPr indent="-292100" lvl="6" marL="32004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00"/>
              <a:buChar char="╶"/>
              <a:defRPr sz="1000"/>
            </a:lvl7pPr>
            <a:lvl8pPr indent="-292100" lvl="7" marL="36576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00"/>
              <a:buChar char="╶"/>
              <a:defRPr sz="1000"/>
            </a:lvl8pPr>
            <a:lvl9pPr indent="-292100" lvl="8" marL="411480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SzPts val="1000"/>
              <a:buChar char="╶"/>
              <a:defRPr sz="1000"/>
            </a:lvl9pPr>
          </a:lstStyle>
          <a:p/>
        </p:txBody>
      </p:sp>
      <p:sp>
        <p:nvSpPr>
          <p:cNvPr id="45" name="Google Shape;45;p9"/>
          <p:cNvSpPr txBox="1"/>
          <p:nvPr>
            <p:ph idx="2" type="body"/>
          </p:nvPr>
        </p:nvSpPr>
        <p:spPr>
          <a:xfrm>
            <a:off x="2041749" y="1711200"/>
            <a:ext cx="1507200" cy="274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21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╺"/>
              <a:defRPr sz="1000"/>
            </a:lvl1pPr>
            <a:lvl2pPr indent="-292100" lvl="1" marL="9144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00"/>
              <a:buChar char="╶"/>
              <a:defRPr sz="1000"/>
            </a:lvl2pPr>
            <a:lvl3pPr indent="-292100" lvl="2" marL="13716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00"/>
              <a:buChar char="╶"/>
              <a:defRPr sz="1000"/>
            </a:lvl3pPr>
            <a:lvl4pPr indent="-292100" lvl="3" marL="18288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00"/>
              <a:buChar char="╶"/>
              <a:defRPr sz="1000"/>
            </a:lvl4pPr>
            <a:lvl5pPr indent="-292100" lvl="4" marL="22860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00"/>
              <a:buChar char="╶"/>
              <a:defRPr sz="1000"/>
            </a:lvl5pPr>
            <a:lvl6pPr indent="-292100" lvl="5" marL="27432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00"/>
              <a:buChar char="╶"/>
              <a:defRPr sz="1000"/>
            </a:lvl6pPr>
            <a:lvl7pPr indent="-292100" lvl="6" marL="32004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00"/>
              <a:buChar char="╶"/>
              <a:defRPr sz="1000"/>
            </a:lvl7pPr>
            <a:lvl8pPr indent="-292100" lvl="7" marL="36576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00"/>
              <a:buChar char="╶"/>
              <a:defRPr sz="1000"/>
            </a:lvl8pPr>
            <a:lvl9pPr indent="-292100" lvl="8" marL="411480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SzPts val="1000"/>
              <a:buChar char="╶"/>
              <a:defRPr sz="1000"/>
            </a:lvl9pPr>
          </a:lstStyle>
          <a:p/>
        </p:txBody>
      </p:sp>
      <p:sp>
        <p:nvSpPr>
          <p:cNvPr id="46" name="Google Shape;46;p9"/>
          <p:cNvSpPr txBox="1"/>
          <p:nvPr>
            <p:ph idx="3" type="body"/>
          </p:nvPr>
        </p:nvSpPr>
        <p:spPr>
          <a:xfrm>
            <a:off x="3626297" y="1711200"/>
            <a:ext cx="1507200" cy="274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21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╺"/>
              <a:defRPr sz="1000"/>
            </a:lvl1pPr>
            <a:lvl2pPr indent="-292100" lvl="1" marL="9144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00"/>
              <a:buChar char="╶"/>
              <a:defRPr sz="1000"/>
            </a:lvl2pPr>
            <a:lvl3pPr indent="-292100" lvl="2" marL="13716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00"/>
              <a:buChar char="╶"/>
              <a:defRPr sz="1000"/>
            </a:lvl3pPr>
            <a:lvl4pPr indent="-292100" lvl="3" marL="18288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00"/>
              <a:buChar char="╶"/>
              <a:defRPr sz="1000"/>
            </a:lvl4pPr>
            <a:lvl5pPr indent="-292100" lvl="4" marL="22860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00"/>
              <a:buChar char="╶"/>
              <a:defRPr sz="1000"/>
            </a:lvl5pPr>
            <a:lvl6pPr indent="-292100" lvl="5" marL="27432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00"/>
              <a:buChar char="╶"/>
              <a:defRPr sz="1000"/>
            </a:lvl6pPr>
            <a:lvl7pPr indent="-292100" lvl="6" marL="32004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00"/>
              <a:buChar char="╶"/>
              <a:defRPr sz="1000"/>
            </a:lvl7pPr>
            <a:lvl8pPr indent="-292100" lvl="7" marL="36576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00"/>
              <a:buChar char="╶"/>
              <a:defRPr sz="1000"/>
            </a:lvl8pPr>
            <a:lvl9pPr indent="-292100" lvl="8" marL="411480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SzPts val="1000"/>
              <a:buChar char="╶"/>
              <a:defRPr sz="1000"/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457200" y="4673650"/>
            <a:ext cx="548700" cy="2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otally blank">
  <p:cSld name="BLANK_1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2" type="sldNum"/>
          </p:nvPr>
        </p:nvSpPr>
        <p:spPr>
          <a:xfrm>
            <a:off x="457200" y="4673650"/>
            <a:ext cx="548700" cy="2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0" name="Google Shape;50;p10"/>
          <p:cNvSpPr/>
          <p:nvPr/>
        </p:nvSpPr>
        <p:spPr>
          <a:xfrm>
            <a:off x="75" y="75"/>
            <a:ext cx="9144000" cy="5143500"/>
          </a:xfrm>
          <a:prstGeom prst="rect">
            <a:avLst/>
          </a:prstGeom>
          <a:solidFill>
            <a:srgbClr val="212539">
              <a:alpha val="64313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solidFill>
          <a:srgbClr val="6D9EEB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984875"/>
            <a:ext cx="2383800" cy="629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aleway"/>
              <a:buNone/>
              <a:defRPr b="1" i="0" sz="18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aleway"/>
              <a:buNone/>
              <a:defRPr b="1" i="0" sz="18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aleway"/>
              <a:buNone/>
              <a:defRPr b="1" i="0" sz="18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aleway"/>
              <a:buNone/>
              <a:defRPr b="1" i="0" sz="18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aleway"/>
              <a:buNone/>
              <a:defRPr b="1" i="0" sz="18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aleway"/>
              <a:buNone/>
              <a:defRPr b="1" i="0" sz="18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aleway"/>
              <a:buNone/>
              <a:defRPr b="1" i="0" sz="18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aleway"/>
              <a:buNone/>
              <a:defRPr b="1" i="0" sz="18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aleway"/>
              <a:buNone/>
              <a:defRPr b="1" i="0" sz="18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715123"/>
            <a:ext cx="4762200" cy="273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Varela"/>
              <a:buChar char="╺"/>
              <a:defRPr b="0" i="0" sz="1400" u="none" cap="none" strike="noStrike">
                <a:solidFill>
                  <a:srgbClr val="FFFFFF"/>
                </a:solidFill>
                <a:latin typeface="Varela"/>
                <a:ea typeface="Varela"/>
                <a:cs typeface="Varela"/>
                <a:sym typeface="Varela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Varela"/>
              <a:buChar char="╶"/>
              <a:defRPr b="0" i="0" sz="1400" u="none" cap="none" strike="noStrike">
                <a:solidFill>
                  <a:srgbClr val="FFFFFF"/>
                </a:solidFill>
                <a:latin typeface="Varela"/>
                <a:ea typeface="Varela"/>
                <a:cs typeface="Varela"/>
                <a:sym typeface="Varela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Varela"/>
              <a:buChar char="╶"/>
              <a:defRPr b="0" i="0" sz="1400" u="none" cap="none" strike="noStrike">
                <a:solidFill>
                  <a:srgbClr val="FFFFFF"/>
                </a:solidFill>
                <a:latin typeface="Varela"/>
                <a:ea typeface="Varela"/>
                <a:cs typeface="Varela"/>
                <a:sym typeface="Varela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Varela"/>
              <a:buChar char="╶"/>
              <a:defRPr b="0" i="0" sz="1400" u="none" cap="none" strike="noStrike">
                <a:solidFill>
                  <a:srgbClr val="FFFFFF"/>
                </a:solidFill>
                <a:latin typeface="Varela"/>
                <a:ea typeface="Varela"/>
                <a:cs typeface="Varela"/>
                <a:sym typeface="Varela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Varela"/>
              <a:buChar char="╶"/>
              <a:defRPr b="0" i="0" sz="1400" u="none" cap="none" strike="noStrike">
                <a:solidFill>
                  <a:srgbClr val="FFFFFF"/>
                </a:solidFill>
                <a:latin typeface="Varela"/>
                <a:ea typeface="Varela"/>
                <a:cs typeface="Varela"/>
                <a:sym typeface="Varela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Varela"/>
              <a:buChar char="╶"/>
              <a:defRPr b="0" i="0" sz="1400" u="none" cap="none" strike="noStrike">
                <a:solidFill>
                  <a:srgbClr val="FFFFFF"/>
                </a:solidFill>
                <a:latin typeface="Varela"/>
                <a:ea typeface="Varela"/>
                <a:cs typeface="Varela"/>
                <a:sym typeface="Varela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Varela"/>
              <a:buChar char="╶"/>
              <a:defRPr b="0" i="0" sz="1400" u="none" cap="none" strike="noStrike">
                <a:solidFill>
                  <a:srgbClr val="FFFFFF"/>
                </a:solidFill>
                <a:latin typeface="Varela"/>
                <a:ea typeface="Varela"/>
                <a:cs typeface="Varela"/>
                <a:sym typeface="Varela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Varela"/>
              <a:buChar char="╶"/>
              <a:defRPr b="0" i="0" sz="1400" u="none" cap="none" strike="noStrike">
                <a:solidFill>
                  <a:srgbClr val="FFFFFF"/>
                </a:solidFill>
                <a:latin typeface="Varela"/>
                <a:ea typeface="Varela"/>
                <a:cs typeface="Varela"/>
                <a:sym typeface="Varela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FFFFFF"/>
              </a:buClr>
              <a:buSzPts val="1400"/>
              <a:buFont typeface="Varela"/>
              <a:buChar char="╶"/>
              <a:defRPr b="0" i="0" sz="1400" u="none" cap="none" strike="noStrike">
                <a:solidFill>
                  <a:srgbClr val="FFFFFF"/>
                </a:solidFill>
                <a:latin typeface="Varela"/>
                <a:ea typeface="Varela"/>
                <a:cs typeface="Varela"/>
                <a:sym typeface="Varel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457200" y="4673650"/>
            <a:ext cx="548700" cy="2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5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ctrTitle"/>
          </p:nvPr>
        </p:nvSpPr>
        <p:spPr>
          <a:xfrm>
            <a:off x="457200" y="3363425"/>
            <a:ext cx="5465700" cy="1159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Influence of Guided Mindfulness-Meditation on Attentional Efficiencies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UcPeriod"/>
            </a:pPr>
            <a:r>
              <a:rPr lang="en" sz="2400"/>
              <a:t>Luke Sackett</a:t>
            </a:r>
            <a:endParaRPr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2"/>
          <p:cNvSpPr txBox="1"/>
          <p:nvPr>
            <p:ph idx="12" type="sldNum"/>
          </p:nvPr>
        </p:nvSpPr>
        <p:spPr>
          <a:xfrm>
            <a:off x="457200" y="4673650"/>
            <a:ext cx="548700" cy="2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9" name="Google Shape;149;p22"/>
          <p:cNvSpPr txBox="1"/>
          <p:nvPr/>
        </p:nvSpPr>
        <p:spPr>
          <a:xfrm>
            <a:off x="267225" y="257825"/>
            <a:ext cx="3760200" cy="7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" sz="30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Literature Review: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2"/>
          <p:cNvSpPr txBox="1"/>
          <p:nvPr>
            <p:ph idx="4294967295" type="ctrTitle"/>
          </p:nvPr>
        </p:nvSpPr>
        <p:spPr>
          <a:xfrm>
            <a:off x="457200" y="1266400"/>
            <a:ext cx="5979900" cy="23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" sz="24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Relative to the control group,</a:t>
            </a:r>
            <a:endParaRPr b="1" i="0" sz="2400" u="none" cap="none" strike="noStrike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" sz="24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mindfulness training led to less probe-caught mind wandering, self-caught mind wandering and retrospectively self-reported</a:t>
            </a:r>
            <a:endParaRPr b="1" i="0" sz="2400" u="none" cap="none" strike="noStrike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" sz="24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mind wandering during testing.</a:t>
            </a:r>
            <a:endParaRPr b="1" i="0" sz="2400" u="none" cap="none" strike="noStrike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aleway"/>
              <a:buNone/>
            </a:pPr>
            <a:r>
              <a:t/>
            </a:r>
            <a:endParaRPr b="1" i="0" sz="2400" u="none" cap="none" strike="noStrike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51" name="Google Shape;151;p22"/>
          <p:cNvSpPr txBox="1"/>
          <p:nvPr>
            <p:ph idx="4294967295" type="subTitle"/>
          </p:nvPr>
        </p:nvSpPr>
        <p:spPr>
          <a:xfrm>
            <a:off x="457200" y="3868750"/>
            <a:ext cx="81996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rgbClr val="FFFFFF"/>
              </a:buClr>
              <a:buSzPts val="1400"/>
              <a:buFont typeface="Varela"/>
              <a:buNone/>
            </a:pPr>
            <a:r>
              <a:rPr b="0" i="0" lang="en" sz="1400" u="none" cap="none" strike="noStrike">
                <a:solidFill>
                  <a:srgbClr val="FFFFFF"/>
                </a:solidFill>
                <a:latin typeface="Varela"/>
                <a:ea typeface="Varela"/>
                <a:cs typeface="Varela"/>
                <a:sym typeface="Varela"/>
              </a:rPr>
              <a:t>Mrazek, M. D., Franklin, M. S., Phillips, D. T., Baird, B., &amp; Schooler, J. W. (2013). Mindfulness Training Improves Working Memory Capacity and GRE Performance While Reducing Mind Wandering. Psychological Science, 24(5), 776–781. doi: 10.1177/0956797612459659</a:t>
            </a:r>
            <a:endParaRPr b="0" i="0" sz="1400" u="none" cap="none" strike="noStrike">
              <a:solidFill>
                <a:srgbClr val="FFFFFF"/>
              </a:solidFill>
              <a:latin typeface="Varela"/>
              <a:ea typeface="Varela"/>
              <a:cs typeface="Varela"/>
              <a:sym typeface="Varel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3"/>
          <p:cNvSpPr txBox="1"/>
          <p:nvPr>
            <p:ph idx="12" type="sldNum"/>
          </p:nvPr>
        </p:nvSpPr>
        <p:spPr>
          <a:xfrm>
            <a:off x="457200" y="4673650"/>
            <a:ext cx="548700" cy="2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57" name="Google Shape;157;p23"/>
          <p:cNvSpPr txBox="1"/>
          <p:nvPr/>
        </p:nvSpPr>
        <p:spPr>
          <a:xfrm>
            <a:off x="267225" y="257825"/>
            <a:ext cx="3760200" cy="7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" sz="30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Literature Review: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3"/>
          <p:cNvSpPr txBox="1"/>
          <p:nvPr>
            <p:ph idx="4294967295" type="ctrTitle"/>
          </p:nvPr>
        </p:nvSpPr>
        <p:spPr>
          <a:xfrm>
            <a:off x="457200" y="1062850"/>
            <a:ext cx="5979900" cy="23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aleway"/>
              <a:buNone/>
            </a:pPr>
            <a:r>
              <a:rPr b="1" i="0" lang="en" sz="24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The experimental-group session interaction was significant for the executive network, indicating that the before vs. after difference in the conflict resolution score was significant only for the trained group.</a:t>
            </a:r>
            <a:endParaRPr b="1" i="0" sz="2400" u="none" cap="none" strike="noStrike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59" name="Google Shape;159;p23"/>
          <p:cNvSpPr txBox="1"/>
          <p:nvPr>
            <p:ph idx="4294967295" type="subTitle"/>
          </p:nvPr>
        </p:nvSpPr>
        <p:spPr>
          <a:xfrm>
            <a:off x="457200" y="3868750"/>
            <a:ext cx="81996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Varela"/>
              <a:buNone/>
            </a:pPr>
            <a:r>
              <a:rPr b="0" i="0" lang="en" sz="1400" u="none" cap="none" strike="noStrike">
                <a:solidFill>
                  <a:schemeClr val="lt1"/>
                </a:solidFill>
                <a:latin typeface="Varela"/>
                <a:ea typeface="Varela"/>
                <a:cs typeface="Varela"/>
                <a:sym typeface="Varela"/>
              </a:rPr>
              <a:t>Tang, Y. Y. (2014). Short-Term Meditation Intervention Improves Self-Regulation and Academic Performance. Journal of Child and Adolescent Behaviour, 02(04). doi: 10.4172/2375-4494.1000154</a:t>
            </a:r>
            <a:endParaRPr b="0" i="0" sz="1400" u="none" cap="none" strike="noStrike">
              <a:solidFill>
                <a:schemeClr val="lt1"/>
              </a:solidFill>
              <a:latin typeface="Varela"/>
              <a:ea typeface="Varela"/>
              <a:cs typeface="Varela"/>
              <a:sym typeface="Varel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FFFFFF"/>
              </a:buClr>
              <a:buSzPts val="1400"/>
              <a:buFont typeface="Varela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Varela"/>
              <a:ea typeface="Varela"/>
              <a:cs typeface="Varela"/>
              <a:sym typeface="Varel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4"/>
          <p:cNvSpPr txBox="1"/>
          <p:nvPr>
            <p:ph idx="12" type="sldNum"/>
          </p:nvPr>
        </p:nvSpPr>
        <p:spPr>
          <a:xfrm>
            <a:off x="457200" y="4673650"/>
            <a:ext cx="548700" cy="2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5" name="Google Shape;165;p24"/>
          <p:cNvSpPr txBox="1"/>
          <p:nvPr/>
        </p:nvSpPr>
        <p:spPr>
          <a:xfrm>
            <a:off x="267225" y="257825"/>
            <a:ext cx="3760200" cy="7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" sz="30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Literature Review: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6" name="Google Shape;166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0" y="917425"/>
            <a:ext cx="4572000" cy="330865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24"/>
          <p:cNvSpPr txBox="1"/>
          <p:nvPr/>
        </p:nvSpPr>
        <p:spPr>
          <a:xfrm>
            <a:off x="0" y="4353850"/>
            <a:ext cx="9144000" cy="8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FFFFFF"/>
                </a:solidFill>
                <a:latin typeface="Varela"/>
                <a:ea typeface="Varela"/>
                <a:cs typeface="Varela"/>
                <a:sym typeface="Varela"/>
              </a:rPr>
              <a:t>Tang, Y. Y. (2014). Short-Term Meditation Intervention Improves Self-Regulation and Academic Performance. Journal of Child and Adolescent Behaviour, 02(04). doi: 10.4172/2375-4494.1000154</a:t>
            </a:r>
            <a:endParaRPr b="0" i="0" sz="1400" u="none" cap="none" strike="noStrike">
              <a:solidFill>
                <a:srgbClr val="FFFFFF"/>
              </a:solidFill>
              <a:latin typeface="Varela"/>
              <a:ea typeface="Varela"/>
              <a:cs typeface="Varela"/>
              <a:sym typeface="Varel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5"/>
          <p:cNvSpPr txBox="1"/>
          <p:nvPr>
            <p:ph idx="12" type="sldNum"/>
          </p:nvPr>
        </p:nvSpPr>
        <p:spPr>
          <a:xfrm>
            <a:off x="457200" y="4673650"/>
            <a:ext cx="548700" cy="2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73" name="Google Shape;173;p25"/>
          <p:cNvSpPr txBox="1"/>
          <p:nvPr/>
        </p:nvSpPr>
        <p:spPr>
          <a:xfrm>
            <a:off x="267225" y="257825"/>
            <a:ext cx="3760200" cy="7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" sz="30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Methodology</a:t>
            </a:r>
            <a:r>
              <a:rPr b="1" i="0" lang="en" sz="30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: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25"/>
          <p:cNvSpPr txBox="1"/>
          <p:nvPr/>
        </p:nvSpPr>
        <p:spPr>
          <a:xfrm>
            <a:off x="963550" y="1316400"/>
            <a:ext cx="7206300" cy="30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" sz="2400" u="none" cap="none" strike="noStrike">
                <a:solidFill>
                  <a:schemeClr val="lt1"/>
                </a:solidFill>
                <a:latin typeface="Varela"/>
                <a:ea typeface="Varela"/>
                <a:cs typeface="Varela"/>
                <a:sym typeface="Varela"/>
              </a:rPr>
              <a:t>Materials:</a:t>
            </a:r>
            <a:endParaRPr b="1" i="0" sz="2400" u="none" cap="none" strike="noStrike">
              <a:solidFill>
                <a:schemeClr val="lt1"/>
              </a:solidFill>
              <a:latin typeface="Varela"/>
              <a:ea typeface="Varela"/>
              <a:cs typeface="Varela"/>
              <a:sym typeface="Varela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Varela"/>
              <a:buChar char="●"/>
            </a:pPr>
            <a:r>
              <a:rPr b="1" i="0" lang="en" sz="2400" u="none" cap="none" strike="noStrike">
                <a:solidFill>
                  <a:schemeClr val="lt1"/>
                </a:solidFill>
                <a:latin typeface="Varela"/>
                <a:ea typeface="Varela"/>
                <a:cs typeface="Varela"/>
                <a:sym typeface="Varela"/>
              </a:rPr>
              <a:t>Computers</a:t>
            </a:r>
            <a:endParaRPr b="1" i="0" sz="2400" u="none" cap="none" strike="noStrike">
              <a:solidFill>
                <a:schemeClr val="lt1"/>
              </a:solidFill>
              <a:latin typeface="Varela"/>
              <a:ea typeface="Varela"/>
              <a:cs typeface="Varela"/>
              <a:sym typeface="Varela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Varela"/>
              <a:buChar char="●"/>
            </a:pPr>
            <a:r>
              <a:rPr b="1" i="0" lang="en" sz="2400" u="none" cap="none" strike="noStrike">
                <a:solidFill>
                  <a:schemeClr val="lt1"/>
                </a:solidFill>
                <a:latin typeface="Varela"/>
                <a:ea typeface="Varela"/>
                <a:cs typeface="Varela"/>
                <a:sym typeface="Varela"/>
              </a:rPr>
              <a:t>A Quiet Space</a:t>
            </a:r>
            <a:endParaRPr b="1" i="0" sz="2400" u="none" cap="none" strike="noStrike">
              <a:solidFill>
                <a:schemeClr val="lt1"/>
              </a:solidFill>
              <a:latin typeface="Varela"/>
              <a:ea typeface="Varela"/>
              <a:cs typeface="Varela"/>
              <a:sym typeface="Varela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Varela"/>
              <a:buChar char="●"/>
            </a:pPr>
            <a:r>
              <a:rPr b="1" i="0" lang="en" sz="2400" u="none" cap="none" strike="noStrike">
                <a:solidFill>
                  <a:schemeClr val="lt1"/>
                </a:solidFill>
                <a:latin typeface="Varela"/>
                <a:ea typeface="Varela"/>
                <a:cs typeface="Varela"/>
                <a:sym typeface="Varela"/>
              </a:rPr>
              <a:t>A Place to Sit</a:t>
            </a:r>
            <a:endParaRPr b="1" i="0" sz="2400" u="none" cap="none" strike="noStrike">
              <a:solidFill>
                <a:schemeClr val="lt1"/>
              </a:solidFill>
              <a:latin typeface="Varela"/>
              <a:ea typeface="Varela"/>
              <a:cs typeface="Varela"/>
              <a:sym typeface="Varela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Varela"/>
              <a:buChar char="●"/>
            </a:pPr>
            <a:r>
              <a:rPr b="1" i="0" lang="en" sz="2400" u="none" cap="none" strike="noStrike">
                <a:solidFill>
                  <a:schemeClr val="lt1"/>
                </a:solidFill>
                <a:latin typeface="Varela"/>
                <a:ea typeface="Varela"/>
                <a:cs typeface="Varela"/>
                <a:sym typeface="Varela"/>
              </a:rPr>
              <a:t>Attentional Network Test (ANT)</a:t>
            </a:r>
            <a:endParaRPr b="1" i="0" sz="2400" u="none" cap="none" strike="noStrike">
              <a:solidFill>
                <a:schemeClr val="lt1"/>
              </a:solidFill>
              <a:latin typeface="Varela"/>
              <a:ea typeface="Varela"/>
              <a:cs typeface="Varela"/>
              <a:sym typeface="Varela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Varela"/>
              <a:buChar char="●"/>
            </a:pPr>
            <a:r>
              <a:rPr b="1" i="0" lang="en" sz="2400" u="none" cap="none" strike="noStrike">
                <a:solidFill>
                  <a:schemeClr val="lt1"/>
                </a:solidFill>
                <a:latin typeface="Varela"/>
                <a:ea typeface="Varela"/>
                <a:cs typeface="Varela"/>
                <a:sym typeface="Varela"/>
              </a:rPr>
              <a:t>Guided-Meditation archive: Declutter the Mind</a:t>
            </a:r>
            <a:endParaRPr b="1" i="0" sz="2400" u="none" cap="none" strike="noStrike">
              <a:solidFill>
                <a:schemeClr val="lt1"/>
              </a:solidFill>
              <a:latin typeface="Varela"/>
              <a:ea typeface="Varela"/>
              <a:cs typeface="Varela"/>
              <a:sym typeface="Varel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6"/>
          <p:cNvSpPr txBox="1"/>
          <p:nvPr>
            <p:ph idx="12" type="sldNum"/>
          </p:nvPr>
        </p:nvSpPr>
        <p:spPr>
          <a:xfrm>
            <a:off x="457200" y="4673650"/>
            <a:ext cx="548700" cy="2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0" name="Google Shape;180;p26"/>
          <p:cNvSpPr txBox="1"/>
          <p:nvPr/>
        </p:nvSpPr>
        <p:spPr>
          <a:xfrm>
            <a:off x="267225" y="257825"/>
            <a:ext cx="3760200" cy="7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" sz="30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Methodology: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26"/>
          <p:cNvSpPr txBox="1"/>
          <p:nvPr/>
        </p:nvSpPr>
        <p:spPr>
          <a:xfrm>
            <a:off x="724500" y="1072050"/>
            <a:ext cx="7695000" cy="25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"/>
              <a:buChar char="●"/>
            </a:pPr>
            <a:r>
              <a:rPr b="1" i="0" lang="en" sz="2400" u="none" cap="none" strike="noStrike">
                <a:solidFill>
                  <a:srgbClr val="FFFFFF"/>
                </a:solidFill>
                <a:latin typeface="Varela"/>
                <a:ea typeface="Varela"/>
                <a:cs typeface="Varela"/>
                <a:sym typeface="Varela"/>
              </a:rPr>
              <a:t>Participants underwent two-weeks of Mindfulness-Meditation training instruction through pre-recorded guided meditation. </a:t>
            </a:r>
            <a:endParaRPr b="1" i="0" sz="2400" u="none" cap="none" strike="noStrike">
              <a:solidFill>
                <a:srgbClr val="FFFFFF"/>
              </a:solidFill>
              <a:latin typeface="Varela"/>
              <a:ea typeface="Varela"/>
              <a:cs typeface="Varela"/>
              <a:sym typeface="Varela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"/>
              <a:buChar char="●"/>
            </a:pPr>
            <a:r>
              <a:rPr b="1" i="0" lang="en" sz="2400" u="none" cap="none" strike="noStrike">
                <a:solidFill>
                  <a:srgbClr val="FFFFFF"/>
                </a:solidFill>
                <a:latin typeface="Varela"/>
                <a:ea typeface="Varela"/>
                <a:cs typeface="Varela"/>
                <a:sym typeface="Varela"/>
              </a:rPr>
              <a:t>There were ten twenty-minute sessions throughout these two weeks.</a:t>
            </a:r>
            <a:endParaRPr b="1" i="0" sz="2400" u="none" cap="none" strike="noStrike">
              <a:solidFill>
                <a:srgbClr val="FFFFFF"/>
              </a:solidFill>
              <a:latin typeface="Varela"/>
              <a:ea typeface="Varela"/>
              <a:cs typeface="Varela"/>
              <a:sym typeface="Varela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"/>
              <a:buChar char="●"/>
            </a:pPr>
            <a:r>
              <a:rPr b="1" i="0" lang="en" sz="2400" u="none" cap="none" strike="noStrike">
                <a:solidFill>
                  <a:srgbClr val="FFFFFF"/>
                </a:solidFill>
                <a:latin typeface="Varela"/>
                <a:ea typeface="Varela"/>
                <a:cs typeface="Varela"/>
                <a:sym typeface="Varela"/>
              </a:rPr>
              <a:t>Weekends were not included in the study.</a:t>
            </a:r>
            <a:endParaRPr b="1" i="0" sz="2400" u="none" cap="none" strike="noStrike">
              <a:solidFill>
                <a:srgbClr val="FFFFFF"/>
              </a:solidFill>
              <a:latin typeface="Varela"/>
              <a:ea typeface="Varela"/>
              <a:cs typeface="Varela"/>
              <a:sym typeface="Varel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rgbClr val="FFFFFF"/>
              </a:solidFill>
              <a:latin typeface="Varela"/>
              <a:ea typeface="Varela"/>
              <a:cs typeface="Varela"/>
              <a:sym typeface="Varel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7"/>
          <p:cNvSpPr txBox="1"/>
          <p:nvPr>
            <p:ph idx="12" type="sldNum"/>
          </p:nvPr>
        </p:nvSpPr>
        <p:spPr>
          <a:xfrm>
            <a:off x="457200" y="4673650"/>
            <a:ext cx="548700" cy="2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7" name="Google Shape;187;p27"/>
          <p:cNvSpPr txBox="1"/>
          <p:nvPr/>
        </p:nvSpPr>
        <p:spPr>
          <a:xfrm>
            <a:off x="267225" y="257825"/>
            <a:ext cx="3760200" cy="7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" sz="30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Methodology: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27"/>
          <p:cNvSpPr txBox="1"/>
          <p:nvPr/>
        </p:nvSpPr>
        <p:spPr>
          <a:xfrm>
            <a:off x="457200" y="990725"/>
            <a:ext cx="7695000" cy="36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Varela"/>
              <a:buChar char="●"/>
            </a:pPr>
            <a:r>
              <a:rPr b="1" i="0" lang="en" sz="2200" u="none" cap="none" strike="noStrike">
                <a:solidFill>
                  <a:schemeClr val="lt1"/>
                </a:solidFill>
                <a:latin typeface="Varela"/>
                <a:ea typeface="Varela"/>
                <a:cs typeface="Varela"/>
                <a:sym typeface="Varela"/>
              </a:rPr>
              <a:t>Participants will be measured using the Attentional Network Test (ANT) which measures Alerting, Orienting and Executive Control. </a:t>
            </a:r>
            <a:endParaRPr b="1" i="0" sz="2200" u="none" cap="none" strike="noStrike">
              <a:solidFill>
                <a:schemeClr val="lt1"/>
              </a:solidFill>
              <a:latin typeface="Varela"/>
              <a:ea typeface="Varela"/>
              <a:cs typeface="Varela"/>
              <a:sym typeface="Varela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1" i="0" sz="2200" u="none" cap="none" strike="noStrike">
              <a:solidFill>
                <a:schemeClr val="lt1"/>
              </a:solidFill>
              <a:latin typeface="Varela"/>
              <a:ea typeface="Varela"/>
              <a:cs typeface="Varela"/>
              <a:sym typeface="Varela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" sz="2200" u="none" cap="none" strike="noStrike">
                <a:solidFill>
                  <a:schemeClr val="lt1"/>
                </a:solidFill>
                <a:latin typeface="Varela"/>
                <a:ea typeface="Varela"/>
                <a:cs typeface="Varela"/>
                <a:sym typeface="Varela"/>
              </a:rPr>
              <a:t>During the test, three things happen:</a:t>
            </a:r>
            <a:endParaRPr b="1" i="0" sz="2200" u="none" cap="none" strike="noStrike">
              <a:solidFill>
                <a:schemeClr val="lt1"/>
              </a:solidFill>
              <a:latin typeface="Varela"/>
              <a:ea typeface="Varela"/>
              <a:cs typeface="Varela"/>
              <a:sym typeface="Varela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Varela"/>
              <a:buChar char="●"/>
            </a:pPr>
            <a:r>
              <a:rPr b="1" i="0" lang="en" sz="2200" u="none" cap="none" strike="noStrike">
                <a:solidFill>
                  <a:schemeClr val="lt1"/>
                </a:solidFill>
                <a:latin typeface="Varela"/>
                <a:ea typeface="Varela"/>
                <a:cs typeface="Varela"/>
                <a:sym typeface="Varela"/>
              </a:rPr>
              <a:t>1. A cue is shown (*)</a:t>
            </a:r>
            <a:endParaRPr b="1" i="0" sz="2200" u="none" cap="none" strike="noStrike">
              <a:solidFill>
                <a:schemeClr val="lt1"/>
              </a:solidFill>
              <a:latin typeface="Varela"/>
              <a:ea typeface="Varela"/>
              <a:cs typeface="Varela"/>
              <a:sym typeface="Varela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Varela"/>
              <a:buChar char="●"/>
            </a:pPr>
            <a:r>
              <a:rPr b="1" i="0" lang="en" sz="2200" u="none" cap="none" strike="noStrike">
                <a:solidFill>
                  <a:srgbClr val="FFFFFF"/>
                </a:solidFill>
                <a:latin typeface="Varela"/>
                <a:ea typeface="Varela"/>
                <a:cs typeface="Varela"/>
                <a:sym typeface="Varela"/>
              </a:rPr>
              <a:t>2.Five arrows (or one arrow) are presented at either the Top or the Bottom of the computer screen</a:t>
            </a:r>
            <a:endParaRPr b="1" i="0" sz="2200" u="none" cap="none" strike="noStrike">
              <a:solidFill>
                <a:srgbClr val="FFFFFF"/>
              </a:solidFill>
              <a:latin typeface="Varela"/>
              <a:ea typeface="Varela"/>
              <a:cs typeface="Varela"/>
              <a:sym typeface="Varela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" sz="2200" u="none" cap="none" strike="noStrike">
                <a:solidFill>
                  <a:srgbClr val="FFFFFF"/>
                </a:solidFill>
                <a:latin typeface="Varela"/>
                <a:ea typeface="Varela"/>
                <a:cs typeface="Varela"/>
                <a:sym typeface="Varela"/>
              </a:rPr>
              <a:t>(&lt;&lt;&lt;&lt;&lt;) or (&gt;&gt;&gt;&gt;&gt;) or (&gt;&gt;&lt;&gt;&gt;) or (&lt;&lt;&gt;&lt;&lt;) or (&gt;) or (&lt;)</a:t>
            </a:r>
            <a:endParaRPr b="1" i="0" sz="2200" u="none" cap="none" strike="noStrike">
              <a:solidFill>
                <a:srgbClr val="FFFFFF"/>
              </a:solidFill>
              <a:latin typeface="Varela"/>
              <a:ea typeface="Varela"/>
              <a:cs typeface="Varela"/>
              <a:sym typeface="Varela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Varela"/>
              <a:buChar char="●"/>
            </a:pPr>
            <a:r>
              <a:rPr b="1" i="0" lang="en" sz="2200" u="none" cap="none" strike="noStrike">
                <a:solidFill>
                  <a:srgbClr val="FFFFFF"/>
                </a:solidFill>
                <a:latin typeface="Varela"/>
                <a:ea typeface="Varela"/>
                <a:cs typeface="Varela"/>
                <a:sym typeface="Varela"/>
              </a:rPr>
              <a:t>3. Subjects are required to indicate the direction of the central arrow of the five. </a:t>
            </a:r>
            <a:endParaRPr b="1" i="0" sz="2200" u="none" cap="none" strike="noStrike">
              <a:solidFill>
                <a:srgbClr val="FFFFFF"/>
              </a:solidFill>
              <a:latin typeface="Varela"/>
              <a:ea typeface="Varela"/>
              <a:cs typeface="Varela"/>
              <a:sym typeface="Varel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8"/>
          <p:cNvSpPr txBox="1"/>
          <p:nvPr>
            <p:ph idx="12" type="sldNum"/>
          </p:nvPr>
        </p:nvSpPr>
        <p:spPr>
          <a:xfrm>
            <a:off x="457200" y="4673650"/>
            <a:ext cx="548700" cy="2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94" name="Google Shape;194;p28"/>
          <p:cNvSpPr txBox="1"/>
          <p:nvPr/>
        </p:nvSpPr>
        <p:spPr>
          <a:xfrm>
            <a:off x="267225" y="257825"/>
            <a:ext cx="3760200" cy="7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" sz="30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Methodology: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5" name="Google Shape;195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83513" y="990723"/>
            <a:ext cx="5776974" cy="3778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9"/>
          <p:cNvSpPr txBox="1"/>
          <p:nvPr>
            <p:ph idx="12" type="sldNum"/>
          </p:nvPr>
        </p:nvSpPr>
        <p:spPr>
          <a:xfrm>
            <a:off x="457200" y="4673650"/>
            <a:ext cx="548700" cy="2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01" name="Google Shape;201;p29"/>
          <p:cNvSpPr txBox="1"/>
          <p:nvPr/>
        </p:nvSpPr>
        <p:spPr>
          <a:xfrm>
            <a:off x="267225" y="257825"/>
            <a:ext cx="3760200" cy="7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" sz="30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Methodology: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29"/>
          <p:cNvSpPr txBox="1"/>
          <p:nvPr/>
        </p:nvSpPr>
        <p:spPr>
          <a:xfrm>
            <a:off x="724500" y="1072050"/>
            <a:ext cx="7695000" cy="299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rgbClr val="FFFFFF"/>
              </a:solidFill>
              <a:latin typeface="Varela"/>
              <a:ea typeface="Varela"/>
              <a:cs typeface="Varela"/>
              <a:sym typeface="Varela"/>
            </a:endParaRPr>
          </a:p>
        </p:txBody>
      </p:sp>
      <p:pic>
        <p:nvPicPr>
          <p:cNvPr id="203" name="Google Shape;203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55688" y="1248473"/>
            <a:ext cx="5832625" cy="32792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0"/>
          <p:cNvSpPr txBox="1"/>
          <p:nvPr>
            <p:ph idx="12" type="sldNum"/>
          </p:nvPr>
        </p:nvSpPr>
        <p:spPr>
          <a:xfrm>
            <a:off x="457200" y="4673650"/>
            <a:ext cx="548700" cy="2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09" name="Google Shape;209;p30"/>
          <p:cNvSpPr txBox="1"/>
          <p:nvPr/>
        </p:nvSpPr>
        <p:spPr>
          <a:xfrm>
            <a:off x="267225" y="257825"/>
            <a:ext cx="3760200" cy="7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" sz="30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Methodology: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30"/>
          <p:cNvSpPr txBox="1"/>
          <p:nvPr/>
        </p:nvSpPr>
        <p:spPr>
          <a:xfrm>
            <a:off x="541350" y="1332175"/>
            <a:ext cx="80613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Varela"/>
              <a:buChar char="●"/>
            </a:pPr>
            <a:r>
              <a:rPr b="1" i="0" lang="en" sz="2200" u="none" cap="none" strike="noStrike">
                <a:solidFill>
                  <a:schemeClr val="lt1"/>
                </a:solidFill>
                <a:latin typeface="Varela"/>
                <a:ea typeface="Varela"/>
                <a:cs typeface="Varela"/>
                <a:sym typeface="Varela"/>
              </a:rPr>
              <a:t>Each network is assessed via reaction times (rts). </a:t>
            </a:r>
            <a:endParaRPr b="1" i="0" sz="2200" u="none" cap="none" strike="noStrike">
              <a:solidFill>
                <a:schemeClr val="lt1"/>
              </a:solidFill>
              <a:latin typeface="Varela"/>
              <a:ea typeface="Varela"/>
              <a:cs typeface="Varela"/>
              <a:sym typeface="Varela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1" i="0" sz="2200" u="none" cap="none" strike="noStrike">
              <a:solidFill>
                <a:schemeClr val="lt1"/>
              </a:solidFill>
              <a:latin typeface="Varela"/>
              <a:ea typeface="Varela"/>
              <a:cs typeface="Varela"/>
              <a:sym typeface="Varela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Varela"/>
              <a:buChar char="●"/>
            </a:pPr>
            <a:r>
              <a:rPr b="1" i="0" lang="en" sz="2200" u="none" cap="none" strike="noStrike">
                <a:solidFill>
                  <a:schemeClr val="lt1"/>
                </a:solidFill>
                <a:latin typeface="Varela"/>
                <a:ea typeface="Varela"/>
                <a:cs typeface="Varela"/>
                <a:sym typeface="Varela"/>
              </a:rPr>
              <a:t>Alerting: the difference of mean rts with Double Cue conditions and No Cue conditions </a:t>
            </a:r>
            <a:endParaRPr b="1" i="0" sz="2200" u="none" cap="none" strike="noStrike">
              <a:solidFill>
                <a:schemeClr val="lt1"/>
              </a:solidFill>
              <a:latin typeface="Varela"/>
              <a:ea typeface="Varela"/>
              <a:cs typeface="Varela"/>
              <a:sym typeface="Varela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Varela"/>
              <a:buChar char="●"/>
            </a:pPr>
            <a:r>
              <a:rPr b="1" i="0" lang="en" sz="2200" u="none" cap="none" strike="noStrike">
                <a:solidFill>
                  <a:schemeClr val="lt1"/>
                </a:solidFill>
                <a:latin typeface="Varela"/>
                <a:ea typeface="Varela"/>
                <a:cs typeface="Varela"/>
                <a:sym typeface="Varela"/>
              </a:rPr>
              <a:t>Orienting: the difference of mean rts with Spatial Cue conditions and Center Cue conditions</a:t>
            </a:r>
            <a:endParaRPr b="1" i="0" sz="2200" u="none" cap="none" strike="noStrike">
              <a:solidFill>
                <a:schemeClr val="lt1"/>
              </a:solidFill>
              <a:latin typeface="Varela"/>
              <a:ea typeface="Varela"/>
              <a:cs typeface="Varela"/>
              <a:sym typeface="Varela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Varela"/>
              <a:buChar char="●"/>
            </a:pPr>
            <a:r>
              <a:rPr b="1" i="0" lang="en" sz="2200" u="none" cap="none" strike="noStrike">
                <a:solidFill>
                  <a:schemeClr val="lt1"/>
                </a:solidFill>
                <a:latin typeface="Varela"/>
                <a:ea typeface="Varela"/>
                <a:cs typeface="Varela"/>
                <a:sym typeface="Varela"/>
              </a:rPr>
              <a:t>Executive control (conflict resolution): the difference of mean rts with Congruent conditions from Incongruent conditions.</a:t>
            </a:r>
            <a:endParaRPr b="1" i="0" sz="2200" u="none" cap="none" strike="noStrike">
              <a:solidFill>
                <a:schemeClr val="lt1"/>
              </a:solidFill>
              <a:latin typeface="Varela"/>
              <a:ea typeface="Varela"/>
              <a:cs typeface="Varela"/>
              <a:sym typeface="Varela"/>
            </a:endParaRPr>
          </a:p>
        </p:txBody>
      </p:sp>
      <p:pic>
        <p:nvPicPr>
          <p:cNvPr id="211" name="Google Shape;211;p30"/>
          <p:cNvPicPr preferRelativeResize="0"/>
          <p:nvPr/>
        </p:nvPicPr>
        <p:blipFill rotWithShape="1">
          <a:blip r:embed="rId3">
            <a:alphaModFix/>
          </a:blip>
          <a:srcRect b="70910" l="2103" r="49973" t="0"/>
          <a:stretch/>
        </p:blipFill>
        <p:spPr>
          <a:xfrm>
            <a:off x="6375475" y="0"/>
            <a:ext cx="2768524" cy="1099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30"/>
          <p:cNvPicPr preferRelativeResize="0"/>
          <p:nvPr/>
        </p:nvPicPr>
        <p:blipFill rotWithShape="1">
          <a:blip r:embed="rId3">
            <a:alphaModFix/>
          </a:blip>
          <a:srcRect b="80605" l="52076" r="0" t="0"/>
          <a:stretch/>
        </p:blipFill>
        <p:spPr>
          <a:xfrm>
            <a:off x="6375475" y="4429750"/>
            <a:ext cx="2768524" cy="73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1"/>
          <p:cNvSpPr txBox="1"/>
          <p:nvPr>
            <p:ph type="title"/>
          </p:nvPr>
        </p:nvSpPr>
        <p:spPr>
          <a:xfrm>
            <a:off x="457200" y="411550"/>
            <a:ext cx="2383800" cy="629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3000"/>
              <a:t>Results</a:t>
            </a:r>
            <a:endParaRPr sz="3000"/>
          </a:p>
        </p:txBody>
      </p:sp>
      <p:sp>
        <p:nvSpPr>
          <p:cNvPr id="218" name="Google Shape;218;p31"/>
          <p:cNvSpPr txBox="1"/>
          <p:nvPr>
            <p:ph idx="1" type="body"/>
          </p:nvPr>
        </p:nvSpPr>
        <p:spPr>
          <a:xfrm>
            <a:off x="457200" y="1449223"/>
            <a:ext cx="4762200" cy="273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200"/>
              <a:t>I found no statistically significant differences in efficiency scores after guided-meditation practice in contrast with their initial results prior to the regimen.</a:t>
            </a:r>
            <a:endParaRPr b="1" sz="2200"/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9" name="Google Shape;219;p31"/>
          <p:cNvSpPr txBox="1"/>
          <p:nvPr>
            <p:ph idx="12" type="sldNum"/>
          </p:nvPr>
        </p:nvSpPr>
        <p:spPr>
          <a:xfrm>
            <a:off x="457200" y="4673650"/>
            <a:ext cx="548700" cy="2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type="title"/>
          </p:nvPr>
        </p:nvSpPr>
        <p:spPr>
          <a:xfrm>
            <a:off x="457200" y="238450"/>
            <a:ext cx="2774700" cy="949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3000"/>
              <a:t>Introduction:</a:t>
            </a:r>
            <a:endParaRPr sz="3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69" name="Google Shape;69;p14"/>
          <p:cNvSpPr txBox="1"/>
          <p:nvPr>
            <p:ph idx="2" type="body"/>
          </p:nvPr>
        </p:nvSpPr>
        <p:spPr>
          <a:xfrm>
            <a:off x="6154775" y="1825875"/>
            <a:ext cx="2436900" cy="164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t/>
            </a:r>
            <a:endParaRPr sz="1000"/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SzPts val="1200"/>
              <a:buNone/>
            </a:pPr>
            <a:r>
              <a:t/>
            </a:r>
            <a:endParaRPr sz="1000"/>
          </a:p>
        </p:txBody>
      </p:sp>
      <p:sp>
        <p:nvSpPr>
          <p:cNvPr id="70" name="Google Shape;70;p14"/>
          <p:cNvSpPr txBox="1"/>
          <p:nvPr>
            <p:ph idx="12" type="sldNum"/>
          </p:nvPr>
        </p:nvSpPr>
        <p:spPr>
          <a:xfrm>
            <a:off x="457200" y="4673650"/>
            <a:ext cx="548700" cy="2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1" name="Google Shape;71;p14"/>
          <p:cNvSpPr txBox="1"/>
          <p:nvPr>
            <p:ph idx="1" type="body"/>
          </p:nvPr>
        </p:nvSpPr>
        <p:spPr>
          <a:xfrm>
            <a:off x="457200" y="1290825"/>
            <a:ext cx="4835700" cy="27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rgbClr val="FFFFFF"/>
                </a:solidFill>
              </a:rPr>
              <a:t>What is attention?</a:t>
            </a:r>
            <a:endParaRPr b="1" sz="3600">
              <a:solidFill>
                <a:srgbClr val="FFFFFF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b="1" lang="en" sz="1800">
                <a:solidFill>
                  <a:srgbClr val="FFFFFF"/>
                </a:solidFill>
              </a:rPr>
              <a:t>Attention can be defined as the mental process of selectively concentrating on a discrete stimu</a:t>
            </a:r>
            <a:r>
              <a:rPr b="1" lang="en" sz="1800"/>
              <a:t>lus</a:t>
            </a:r>
            <a:r>
              <a:rPr b="1" lang="en" sz="1800">
                <a:solidFill>
                  <a:srgbClr val="FFFFFF"/>
                </a:solidFill>
              </a:rPr>
              <a:t>, or a specific piece of perceived information, while ignoring other perceivable information.</a:t>
            </a:r>
            <a:endParaRPr b="1" sz="18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ts val="1200"/>
              <a:buNone/>
            </a:pPr>
            <a:r>
              <a:t/>
            </a:r>
            <a:endParaRPr sz="1000"/>
          </a:p>
        </p:txBody>
      </p:sp>
      <p:grpSp>
        <p:nvGrpSpPr>
          <p:cNvPr id="72" name="Google Shape;72;p14"/>
          <p:cNvGrpSpPr/>
          <p:nvPr/>
        </p:nvGrpSpPr>
        <p:grpSpPr>
          <a:xfrm rot="1480785">
            <a:off x="6615902" y="1100298"/>
            <a:ext cx="954938" cy="903059"/>
            <a:chOff x="3951850" y="2985350"/>
            <a:chExt cx="407950" cy="416500"/>
          </a:xfrm>
        </p:grpSpPr>
        <p:sp>
          <p:nvSpPr>
            <p:cNvPr id="73" name="Google Shape;73;p14"/>
            <p:cNvSpPr/>
            <p:nvPr/>
          </p:nvSpPr>
          <p:spPr>
            <a:xfrm>
              <a:off x="3951850" y="2985350"/>
              <a:ext cx="314800" cy="314825"/>
            </a:xfrm>
            <a:custGeom>
              <a:rect b="b" l="l" r="r" t="t"/>
              <a:pathLst>
                <a:path extrusionOk="0" fill="none" h="12593" w="12592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4"/>
            <p:cNvSpPr/>
            <p:nvPr/>
          </p:nvSpPr>
          <p:spPr>
            <a:xfrm>
              <a:off x="3988375" y="3021875"/>
              <a:ext cx="241750" cy="241750"/>
            </a:xfrm>
            <a:custGeom>
              <a:rect b="b" l="l" r="r" t="t"/>
              <a:pathLst>
                <a:path extrusionOk="0" fill="none" h="9670" w="967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4"/>
            <p:cNvSpPr/>
            <p:nvPr/>
          </p:nvSpPr>
          <p:spPr>
            <a:xfrm>
              <a:off x="4024300" y="3058425"/>
              <a:ext cx="84650" cy="84650"/>
            </a:xfrm>
            <a:custGeom>
              <a:rect b="b" l="l" r="r" t="t"/>
              <a:pathLst>
                <a:path extrusionOk="0" fill="none" h="3386" w="3386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14"/>
            <p:cNvSpPr/>
            <p:nvPr/>
          </p:nvSpPr>
          <p:spPr>
            <a:xfrm>
              <a:off x="4205750" y="3248375"/>
              <a:ext cx="154050" cy="153475"/>
            </a:xfrm>
            <a:custGeom>
              <a:rect b="b" l="l" r="r" t="t"/>
              <a:pathLst>
                <a:path extrusionOk="0" fill="none" h="6139" w="6162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7" name="Google Shape;77;p14"/>
          <p:cNvGrpSpPr/>
          <p:nvPr/>
        </p:nvGrpSpPr>
        <p:grpSpPr>
          <a:xfrm>
            <a:off x="6852075" y="1290833"/>
            <a:ext cx="346898" cy="211091"/>
            <a:chOff x="3269900" y="3064500"/>
            <a:chExt cx="432325" cy="263075"/>
          </a:xfrm>
        </p:grpSpPr>
        <p:sp>
          <p:nvSpPr>
            <p:cNvPr id="78" name="Google Shape;78;p14"/>
            <p:cNvSpPr/>
            <p:nvPr/>
          </p:nvSpPr>
          <p:spPr>
            <a:xfrm>
              <a:off x="3269900" y="3064500"/>
              <a:ext cx="432325" cy="263075"/>
            </a:xfrm>
            <a:custGeom>
              <a:rect b="b" l="l" r="r" t="t"/>
              <a:pathLst>
                <a:path extrusionOk="0" fill="none" h="10523" w="17293">
                  <a:moveTo>
                    <a:pt x="14711" y="7916"/>
                  </a:moveTo>
                  <a:lnTo>
                    <a:pt x="14711" y="7916"/>
                  </a:lnTo>
                  <a:lnTo>
                    <a:pt x="14151" y="8379"/>
                  </a:lnTo>
                  <a:lnTo>
                    <a:pt x="13493" y="8842"/>
                  </a:lnTo>
                  <a:lnTo>
                    <a:pt x="12811" y="9280"/>
                  </a:lnTo>
                  <a:lnTo>
                    <a:pt x="12446" y="9475"/>
                  </a:lnTo>
                  <a:lnTo>
                    <a:pt x="12056" y="9670"/>
                  </a:lnTo>
                  <a:lnTo>
                    <a:pt x="11667" y="9840"/>
                  </a:lnTo>
                  <a:lnTo>
                    <a:pt x="11253" y="10011"/>
                  </a:lnTo>
                  <a:lnTo>
                    <a:pt x="10839" y="10157"/>
                  </a:lnTo>
                  <a:lnTo>
                    <a:pt x="10425" y="10278"/>
                  </a:lnTo>
                  <a:lnTo>
                    <a:pt x="9986" y="10376"/>
                  </a:lnTo>
                  <a:lnTo>
                    <a:pt x="9548" y="10449"/>
                  </a:lnTo>
                  <a:lnTo>
                    <a:pt x="9109" y="10498"/>
                  </a:lnTo>
                  <a:lnTo>
                    <a:pt x="8647" y="10522"/>
                  </a:lnTo>
                  <a:lnTo>
                    <a:pt x="8647" y="10522"/>
                  </a:lnTo>
                  <a:lnTo>
                    <a:pt x="8233" y="10522"/>
                  </a:lnTo>
                  <a:lnTo>
                    <a:pt x="7843" y="10473"/>
                  </a:lnTo>
                  <a:lnTo>
                    <a:pt x="7453" y="10425"/>
                  </a:lnTo>
                  <a:lnTo>
                    <a:pt x="7064" y="10327"/>
                  </a:lnTo>
                  <a:lnTo>
                    <a:pt x="6674" y="10230"/>
                  </a:lnTo>
                  <a:lnTo>
                    <a:pt x="6284" y="10108"/>
                  </a:lnTo>
                  <a:lnTo>
                    <a:pt x="5919" y="9986"/>
                  </a:lnTo>
                  <a:lnTo>
                    <a:pt x="5554" y="9840"/>
                  </a:lnTo>
                  <a:lnTo>
                    <a:pt x="5213" y="9670"/>
                  </a:lnTo>
                  <a:lnTo>
                    <a:pt x="4847" y="9499"/>
                  </a:lnTo>
                  <a:lnTo>
                    <a:pt x="4190" y="9109"/>
                  </a:lnTo>
                  <a:lnTo>
                    <a:pt x="3557" y="8695"/>
                  </a:lnTo>
                  <a:lnTo>
                    <a:pt x="2972" y="8233"/>
                  </a:lnTo>
                  <a:lnTo>
                    <a:pt x="2412" y="7794"/>
                  </a:lnTo>
                  <a:lnTo>
                    <a:pt x="1900" y="7332"/>
                  </a:lnTo>
                  <a:lnTo>
                    <a:pt x="1438" y="6893"/>
                  </a:lnTo>
                  <a:lnTo>
                    <a:pt x="1048" y="6479"/>
                  </a:lnTo>
                  <a:lnTo>
                    <a:pt x="390" y="5748"/>
                  </a:lnTo>
                  <a:lnTo>
                    <a:pt x="1" y="5261"/>
                  </a:lnTo>
                  <a:lnTo>
                    <a:pt x="1" y="5261"/>
                  </a:lnTo>
                  <a:lnTo>
                    <a:pt x="390" y="4774"/>
                  </a:lnTo>
                  <a:lnTo>
                    <a:pt x="1048" y="4044"/>
                  </a:lnTo>
                  <a:lnTo>
                    <a:pt x="1438" y="3630"/>
                  </a:lnTo>
                  <a:lnTo>
                    <a:pt x="1900" y="3191"/>
                  </a:lnTo>
                  <a:lnTo>
                    <a:pt x="2412" y="2728"/>
                  </a:lnTo>
                  <a:lnTo>
                    <a:pt x="2972" y="2290"/>
                  </a:lnTo>
                  <a:lnTo>
                    <a:pt x="3557" y="1852"/>
                  </a:lnTo>
                  <a:lnTo>
                    <a:pt x="4190" y="1413"/>
                  </a:lnTo>
                  <a:lnTo>
                    <a:pt x="4847" y="1024"/>
                  </a:lnTo>
                  <a:lnTo>
                    <a:pt x="5213" y="853"/>
                  </a:lnTo>
                  <a:lnTo>
                    <a:pt x="5554" y="683"/>
                  </a:lnTo>
                  <a:lnTo>
                    <a:pt x="5919" y="536"/>
                  </a:lnTo>
                  <a:lnTo>
                    <a:pt x="6284" y="415"/>
                  </a:lnTo>
                  <a:lnTo>
                    <a:pt x="6674" y="293"/>
                  </a:lnTo>
                  <a:lnTo>
                    <a:pt x="7064" y="196"/>
                  </a:lnTo>
                  <a:lnTo>
                    <a:pt x="7453" y="98"/>
                  </a:lnTo>
                  <a:lnTo>
                    <a:pt x="7843" y="49"/>
                  </a:lnTo>
                  <a:lnTo>
                    <a:pt x="8233" y="1"/>
                  </a:lnTo>
                  <a:lnTo>
                    <a:pt x="8647" y="1"/>
                  </a:lnTo>
                  <a:lnTo>
                    <a:pt x="8647" y="1"/>
                  </a:lnTo>
                  <a:lnTo>
                    <a:pt x="9109" y="25"/>
                  </a:lnTo>
                  <a:lnTo>
                    <a:pt x="9548" y="74"/>
                  </a:lnTo>
                  <a:lnTo>
                    <a:pt x="9986" y="147"/>
                  </a:lnTo>
                  <a:lnTo>
                    <a:pt x="10425" y="244"/>
                  </a:lnTo>
                  <a:lnTo>
                    <a:pt x="10839" y="366"/>
                  </a:lnTo>
                  <a:lnTo>
                    <a:pt x="11253" y="512"/>
                  </a:lnTo>
                  <a:lnTo>
                    <a:pt x="11667" y="683"/>
                  </a:lnTo>
                  <a:lnTo>
                    <a:pt x="12056" y="853"/>
                  </a:lnTo>
                  <a:lnTo>
                    <a:pt x="12446" y="1048"/>
                  </a:lnTo>
                  <a:lnTo>
                    <a:pt x="12811" y="1243"/>
                  </a:lnTo>
                  <a:lnTo>
                    <a:pt x="13493" y="1681"/>
                  </a:lnTo>
                  <a:lnTo>
                    <a:pt x="14151" y="2144"/>
                  </a:lnTo>
                  <a:lnTo>
                    <a:pt x="14711" y="2607"/>
                  </a:lnTo>
                  <a:lnTo>
                    <a:pt x="14711" y="2607"/>
                  </a:lnTo>
                  <a:lnTo>
                    <a:pt x="15198" y="3021"/>
                  </a:lnTo>
                  <a:lnTo>
                    <a:pt x="15637" y="3435"/>
                  </a:lnTo>
                  <a:lnTo>
                    <a:pt x="16026" y="3824"/>
                  </a:lnTo>
                  <a:lnTo>
                    <a:pt x="16367" y="4190"/>
                  </a:lnTo>
                  <a:lnTo>
                    <a:pt x="16927" y="4823"/>
                  </a:lnTo>
                  <a:lnTo>
                    <a:pt x="17293" y="5261"/>
                  </a:lnTo>
                  <a:lnTo>
                    <a:pt x="17293" y="5261"/>
                  </a:lnTo>
                  <a:lnTo>
                    <a:pt x="16927" y="5700"/>
                  </a:lnTo>
                  <a:lnTo>
                    <a:pt x="16367" y="6333"/>
                  </a:lnTo>
                  <a:lnTo>
                    <a:pt x="16026" y="6698"/>
                  </a:lnTo>
                  <a:lnTo>
                    <a:pt x="15637" y="7088"/>
                  </a:lnTo>
                  <a:lnTo>
                    <a:pt x="15198" y="7502"/>
                  </a:lnTo>
                  <a:lnTo>
                    <a:pt x="14711" y="7916"/>
                  </a:lnTo>
                  <a:lnTo>
                    <a:pt x="14711" y="7916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14"/>
            <p:cNvSpPr/>
            <p:nvPr/>
          </p:nvSpPr>
          <p:spPr>
            <a:xfrm>
              <a:off x="3445875" y="3155825"/>
              <a:ext cx="80400" cy="80400"/>
            </a:xfrm>
            <a:custGeom>
              <a:rect b="b" l="l" r="r" t="t"/>
              <a:pathLst>
                <a:path extrusionOk="0" fill="none" h="3216" w="3216">
                  <a:moveTo>
                    <a:pt x="0" y="1608"/>
                  </a:moveTo>
                  <a:lnTo>
                    <a:pt x="0" y="1608"/>
                  </a:lnTo>
                  <a:lnTo>
                    <a:pt x="25" y="1438"/>
                  </a:lnTo>
                  <a:lnTo>
                    <a:pt x="49" y="1292"/>
                  </a:lnTo>
                  <a:lnTo>
                    <a:pt x="73" y="1121"/>
                  </a:lnTo>
                  <a:lnTo>
                    <a:pt x="146" y="975"/>
                  </a:lnTo>
                  <a:lnTo>
                    <a:pt x="195" y="853"/>
                  </a:lnTo>
                  <a:lnTo>
                    <a:pt x="293" y="707"/>
                  </a:lnTo>
                  <a:lnTo>
                    <a:pt x="366" y="585"/>
                  </a:lnTo>
                  <a:lnTo>
                    <a:pt x="487" y="488"/>
                  </a:lnTo>
                  <a:lnTo>
                    <a:pt x="585" y="366"/>
                  </a:lnTo>
                  <a:lnTo>
                    <a:pt x="707" y="293"/>
                  </a:lnTo>
                  <a:lnTo>
                    <a:pt x="853" y="196"/>
                  </a:lnTo>
                  <a:lnTo>
                    <a:pt x="974" y="147"/>
                  </a:lnTo>
                  <a:lnTo>
                    <a:pt x="1121" y="74"/>
                  </a:lnTo>
                  <a:lnTo>
                    <a:pt x="1291" y="50"/>
                  </a:lnTo>
                  <a:lnTo>
                    <a:pt x="1437" y="25"/>
                  </a:lnTo>
                  <a:lnTo>
                    <a:pt x="1608" y="1"/>
                  </a:lnTo>
                  <a:lnTo>
                    <a:pt x="1608" y="1"/>
                  </a:lnTo>
                  <a:lnTo>
                    <a:pt x="1778" y="25"/>
                  </a:lnTo>
                  <a:lnTo>
                    <a:pt x="1924" y="50"/>
                  </a:lnTo>
                  <a:lnTo>
                    <a:pt x="2095" y="74"/>
                  </a:lnTo>
                  <a:lnTo>
                    <a:pt x="2241" y="147"/>
                  </a:lnTo>
                  <a:lnTo>
                    <a:pt x="2363" y="196"/>
                  </a:lnTo>
                  <a:lnTo>
                    <a:pt x="2509" y="293"/>
                  </a:lnTo>
                  <a:lnTo>
                    <a:pt x="2631" y="366"/>
                  </a:lnTo>
                  <a:lnTo>
                    <a:pt x="2728" y="488"/>
                  </a:lnTo>
                  <a:lnTo>
                    <a:pt x="2850" y="585"/>
                  </a:lnTo>
                  <a:lnTo>
                    <a:pt x="2923" y="707"/>
                  </a:lnTo>
                  <a:lnTo>
                    <a:pt x="3020" y="853"/>
                  </a:lnTo>
                  <a:lnTo>
                    <a:pt x="3069" y="975"/>
                  </a:lnTo>
                  <a:lnTo>
                    <a:pt x="3142" y="1121"/>
                  </a:lnTo>
                  <a:lnTo>
                    <a:pt x="3166" y="1292"/>
                  </a:lnTo>
                  <a:lnTo>
                    <a:pt x="3191" y="1438"/>
                  </a:lnTo>
                  <a:lnTo>
                    <a:pt x="3215" y="1608"/>
                  </a:lnTo>
                  <a:lnTo>
                    <a:pt x="3215" y="1608"/>
                  </a:lnTo>
                  <a:lnTo>
                    <a:pt x="3191" y="1779"/>
                  </a:lnTo>
                  <a:lnTo>
                    <a:pt x="3166" y="1925"/>
                  </a:lnTo>
                  <a:lnTo>
                    <a:pt x="3142" y="2095"/>
                  </a:lnTo>
                  <a:lnTo>
                    <a:pt x="3069" y="2242"/>
                  </a:lnTo>
                  <a:lnTo>
                    <a:pt x="3020" y="2363"/>
                  </a:lnTo>
                  <a:lnTo>
                    <a:pt x="2923" y="2509"/>
                  </a:lnTo>
                  <a:lnTo>
                    <a:pt x="2850" y="2631"/>
                  </a:lnTo>
                  <a:lnTo>
                    <a:pt x="2728" y="2729"/>
                  </a:lnTo>
                  <a:lnTo>
                    <a:pt x="2631" y="2850"/>
                  </a:lnTo>
                  <a:lnTo>
                    <a:pt x="2509" y="2924"/>
                  </a:lnTo>
                  <a:lnTo>
                    <a:pt x="2363" y="3021"/>
                  </a:lnTo>
                  <a:lnTo>
                    <a:pt x="2241" y="3070"/>
                  </a:lnTo>
                  <a:lnTo>
                    <a:pt x="2095" y="3143"/>
                  </a:lnTo>
                  <a:lnTo>
                    <a:pt x="1924" y="3167"/>
                  </a:lnTo>
                  <a:lnTo>
                    <a:pt x="1778" y="3191"/>
                  </a:lnTo>
                  <a:lnTo>
                    <a:pt x="1608" y="3216"/>
                  </a:lnTo>
                  <a:lnTo>
                    <a:pt x="1608" y="3216"/>
                  </a:lnTo>
                  <a:lnTo>
                    <a:pt x="1437" y="3191"/>
                  </a:lnTo>
                  <a:lnTo>
                    <a:pt x="1291" y="3167"/>
                  </a:lnTo>
                  <a:lnTo>
                    <a:pt x="1121" y="3143"/>
                  </a:lnTo>
                  <a:lnTo>
                    <a:pt x="974" y="3070"/>
                  </a:lnTo>
                  <a:lnTo>
                    <a:pt x="853" y="3021"/>
                  </a:lnTo>
                  <a:lnTo>
                    <a:pt x="707" y="2924"/>
                  </a:lnTo>
                  <a:lnTo>
                    <a:pt x="585" y="2850"/>
                  </a:lnTo>
                  <a:lnTo>
                    <a:pt x="487" y="2729"/>
                  </a:lnTo>
                  <a:lnTo>
                    <a:pt x="366" y="2631"/>
                  </a:lnTo>
                  <a:lnTo>
                    <a:pt x="293" y="2509"/>
                  </a:lnTo>
                  <a:lnTo>
                    <a:pt x="195" y="2363"/>
                  </a:lnTo>
                  <a:lnTo>
                    <a:pt x="146" y="2242"/>
                  </a:lnTo>
                  <a:lnTo>
                    <a:pt x="73" y="2095"/>
                  </a:lnTo>
                  <a:lnTo>
                    <a:pt x="49" y="1925"/>
                  </a:lnTo>
                  <a:lnTo>
                    <a:pt x="25" y="1779"/>
                  </a:lnTo>
                  <a:lnTo>
                    <a:pt x="0" y="1608"/>
                  </a:lnTo>
                  <a:lnTo>
                    <a:pt x="0" y="1608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14"/>
            <p:cNvSpPr/>
            <p:nvPr/>
          </p:nvSpPr>
          <p:spPr>
            <a:xfrm>
              <a:off x="3381925" y="3091900"/>
              <a:ext cx="208275" cy="208275"/>
            </a:xfrm>
            <a:custGeom>
              <a:rect b="b" l="l" r="r" t="t"/>
              <a:pathLst>
                <a:path extrusionOk="0" fill="none" h="8331" w="8331">
                  <a:moveTo>
                    <a:pt x="1" y="4165"/>
                  </a:moveTo>
                  <a:lnTo>
                    <a:pt x="1" y="4165"/>
                  </a:lnTo>
                  <a:lnTo>
                    <a:pt x="25" y="3751"/>
                  </a:lnTo>
                  <a:lnTo>
                    <a:pt x="74" y="3337"/>
                  </a:lnTo>
                  <a:lnTo>
                    <a:pt x="196" y="2923"/>
                  </a:lnTo>
                  <a:lnTo>
                    <a:pt x="318" y="2534"/>
                  </a:lnTo>
                  <a:lnTo>
                    <a:pt x="512" y="2168"/>
                  </a:lnTo>
                  <a:lnTo>
                    <a:pt x="707" y="1827"/>
                  </a:lnTo>
                  <a:lnTo>
                    <a:pt x="951" y="1511"/>
                  </a:lnTo>
                  <a:lnTo>
                    <a:pt x="1219" y="1218"/>
                  </a:lnTo>
                  <a:lnTo>
                    <a:pt x="1511" y="951"/>
                  </a:lnTo>
                  <a:lnTo>
                    <a:pt x="1828" y="707"/>
                  </a:lnTo>
                  <a:lnTo>
                    <a:pt x="2169" y="512"/>
                  </a:lnTo>
                  <a:lnTo>
                    <a:pt x="2534" y="317"/>
                  </a:lnTo>
                  <a:lnTo>
                    <a:pt x="2924" y="195"/>
                  </a:lnTo>
                  <a:lnTo>
                    <a:pt x="3313" y="74"/>
                  </a:lnTo>
                  <a:lnTo>
                    <a:pt x="3727" y="25"/>
                  </a:lnTo>
                  <a:lnTo>
                    <a:pt x="4166" y="1"/>
                  </a:lnTo>
                  <a:lnTo>
                    <a:pt x="4166" y="1"/>
                  </a:lnTo>
                  <a:lnTo>
                    <a:pt x="4580" y="25"/>
                  </a:lnTo>
                  <a:lnTo>
                    <a:pt x="4994" y="74"/>
                  </a:lnTo>
                  <a:lnTo>
                    <a:pt x="5408" y="195"/>
                  </a:lnTo>
                  <a:lnTo>
                    <a:pt x="5797" y="317"/>
                  </a:lnTo>
                  <a:lnTo>
                    <a:pt x="6163" y="512"/>
                  </a:lnTo>
                  <a:lnTo>
                    <a:pt x="6504" y="707"/>
                  </a:lnTo>
                  <a:lnTo>
                    <a:pt x="6820" y="951"/>
                  </a:lnTo>
                  <a:lnTo>
                    <a:pt x="7113" y="1218"/>
                  </a:lnTo>
                  <a:lnTo>
                    <a:pt x="7381" y="1511"/>
                  </a:lnTo>
                  <a:lnTo>
                    <a:pt x="7624" y="1827"/>
                  </a:lnTo>
                  <a:lnTo>
                    <a:pt x="7819" y="2168"/>
                  </a:lnTo>
                  <a:lnTo>
                    <a:pt x="8014" y="2534"/>
                  </a:lnTo>
                  <a:lnTo>
                    <a:pt x="8136" y="2923"/>
                  </a:lnTo>
                  <a:lnTo>
                    <a:pt x="8257" y="3337"/>
                  </a:lnTo>
                  <a:lnTo>
                    <a:pt x="8306" y="3751"/>
                  </a:lnTo>
                  <a:lnTo>
                    <a:pt x="8330" y="4165"/>
                  </a:lnTo>
                  <a:lnTo>
                    <a:pt x="8330" y="4165"/>
                  </a:lnTo>
                  <a:lnTo>
                    <a:pt x="8306" y="4579"/>
                  </a:lnTo>
                  <a:lnTo>
                    <a:pt x="8257" y="4993"/>
                  </a:lnTo>
                  <a:lnTo>
                    <a:pt x="8136" y="5407"/>
                  </a:lnTo>
                  <a:lnTo>
                    <a:pt x="8014" y="5797"/>
                  </a:lnTo>
                  <a:lnTo>
                    <a:pt x="7819" y="6162"/>
                  </a:lnTo>
                  <a:lnTo>
                    <a:pt x="7624" y="6503"/>
                  </a:lnTo>
                  <a:lnTo>
                    <a:pt x="7381" y="6820"/>
                  </a:lnTo>
                  <a:lnTo>
                    <a:pt x="7113" y="7112"/>
                  </a:lnTo>
                  <a:lnTo>
                    <a:pt x="6820" y="7380"/>
                  </a:lnTo>
                  <a:lnTo>
                    <a:pt x="6504" y="7624"/>
                  </a:lnTo>
                  <a:lnTo>
                    <a:pt x="6163" y="7819"/>
                  </a:lnTo>
                  <a:lnTo>
                    <a:pt x="5797" y="8013"/>
                  </a:lnTo>
                  <a:lnTo>
                    <a:pt x="5408" y="8135"/>
                  </a:lnTo>
                  <a:lnTo>
                    <a:pt x="4994" y="8257"/>
                  </a:lnTo>
                  <a:lnTo>
                    <a:pt x="4580" y="8306"/>
                  </a:lnTo>
                  <a:lnTo>
                    <a:pt x="4166" y="8330"/>
                  </a:lnTo>
                  <a:lnTo>
                    <a:pt x="4166" y="8330"/>
                  </a:lnTo>
                  <a:lnTo>
                    <a:pt x="3727" y="8306"/>
                  </a:lnTo>
                  <a:lnTo>
                    <a:pt x="3313" y="8257"/>
                  </a:lnTo>
                  <a:lnTo>
                    <a:pt x="2924" y="8135"/>
                  </a:lnTo>
                  <a:lnTo>
                    <a:pt x="2534" y="8013"/>
                  </a:lnTo>
                  <a:lnTo>
                    <a:pt x="2169" y="7819"/>
                  </a:lnTo>
                  <a:lnTo>
                    <a:pt x="1828" y="7624"/>
                  </a:lnTo>
                  <a:lnTo>
                    <a:pt x="1511" y="7380"/>
                  </a:lnTo>
                  <a:lnTo>
                    <a:pt x="1219" y="7112"/>
                  </a:lnTo>
                  <a:lnTo>
                    <a:pt x="951" y="6820"/>
                  </a:lnTo>
                  <a:lnTo>
                    <a:pt x="707" y="6503"/>
                  </a:lnTo>
                  <a:lnTo>
                    <a:pt x="512" y="6162"/>
                  </a:lnTo>
                  <a:lnTo>
                    <a:pt x="318" y="5797"/>
                  </a:lnTo>
                  <a:lnTo>
                    <a:pt x="196" y="5407"/>
                  </a:lnTo>
                  <a:lnTo>
                    <a:pt x="74" y="4993"/>
                  </a:lnTo>
                  <a:lnTo>
                    <a:pt x="25" y="4579"/>
                  </a:lnTo>
                  <a:lnTo>
                    <a:pt x="1" y="4165"/>
                  </a:lnTo>
                  <a:lnTo>
                    <a:pt x="1" y="4165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2"/>
          <p:cNvSpPr txBox="1"/>
          <p:nvPr>
            <p:ph type="title"/>
          </p:nvPr>
        </p:nvSpPr>
        <p:spPr>
          <a:xfrm>
            <a:off x="457200" y="411550"/>
            <a:ext cx="2383800" cy="629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3000"/>
              <a:t>Results</a:t>
            </a:r>
            <a:endParaRPr sz="3000"/>
          </a:p>
        </p:txBody>
      </p:sp>
      <p:sp>
        <p:nvSpPr>
          <p:cNvPr id="225" name="Google Shape;225;p32"/>
          <p:cNvSpPr txBox="1"/>
          <p:nvPr>
            <p:ph idx="1" type="body"/>
          </p:nvPr>
        </p:nvSpPr>
        <p:spPr>
          <a:xfrm>
            <a:off x="457200" y="1449223"/>
            <a:ext cx="4762200" cy="273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6" name="Google Shape;226;p32"/>
          <p:cNvSpPr txBox="1"/>
          <p:nvPr>
            <p:ph idx="12" type="sldNum"/>
          </p:nvPr>
        </p:nvSpPr>
        <p:spPr>
          <a:xfrm>
            <a:off x="457200" y="4673650"/>
            <a:ext cx="548700" cy="2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"/>
              <a:t>21</a:t>
            </a:r>
            <a:endParaRPr/>
          </a:p>
        </p:txBody>
      </p:sp>
      <p:pic>
        <p:nvPicPr>
          <p:cNvPr id="227" name="Google Shape;227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03633" y="1041250"/>
            <a:ext cx="4578092" cy="34335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/>
          <p:nvPr>
            <p:ph idx="12" type="sldNum"/>
          </p:nvPr>
        </p:nvSpPr>
        <p:spPr>
          <a:xfrm>
            <a:off x="457200" y="4673650"/>
            <a:ext cx="548700" cy="2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"/>
              <a:t>22</a:t>
            </a:r>
            <a:endParaRPr/>
          </a:p>
        </p:txBody>
      </p:sp>
      <p:sp>
        <p:nvSpPr>
          <p:cNvPr id="233" name="Google Shape;233;p33"/>
          <p:cNvSpPr txBox="1"/>
          <p:nvPr/>
        </p:nvSpPr>
        <p:spPr>
          <a:xfrm>
            <a:off x="390725" y="324300"/>
            <a:ext cx="3048900" cy="7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" sz="30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Discussion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4" name="Google Shape;234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3475" y="1057188"/>
            <a:ext cx="6977050" cy="3466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4"/>
          <p:cNvSpPr txBox="1"/>
          <p:nvPr>
            <p:ph idx="12" type="sldNum"/>
          </p:nvPr>
        </p:nvSpPr>
        <p:spPr>
          <a:xfrm>
            <a:off x="457200" y="4673650"/>
            <a:ext cx="548700" cy="2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"/>
              <a:t>22</a:t>
            </a:r>
            <a:endParaRPr/>
          </a:p>
        </p:txBody>
      </p:sp>
      <p:sp>
        <p:nvSpPr>
          <p:cNvPr id="240" name="Google Shape;240;p34"/>
          <p:cNvSpPr txBox="1"/>
          <p:nvPr/>
        </p:nvSpPr>
        <p:spPr>
          <a:xfrm>
            <a:off x="457200" y="383450"/>
            <a:ext cx="2634000" cy="7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" sz="30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Conclusion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34"/>
          <p:cNvSpPr txBox="1"/>
          <p:nvPr/>
        </p:nvSpPr>
        <p:spPr>
          <a:xfrm>
            <a:off x="267225" y="1318900"/>
            <a:ext cx="4932900" cy="324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" sz="2200" u="none" cap="none" strike="noStrike">
                <a:solidFill>
                  <a:schemeClr val="lt1"/>
                </a:solidFill>
                <a:latin typeface="Varela"/>
                <a:ea typeface="Varela"/>
                <a:cs typeface="Varela"/>
                <a:sym typeface="Varela"/>
              </a:rPr>
              <a:t>There was no statistical significance towards the hypothesis that a short-term guided mindfulness-meditation  influences network efficiencies in a manner where scores improve. </a:t>
            </a:r>
            <a:endParaRPr b="1" i="0" sz="2200" u="none" cap="none" strike="noStrike">
              <a:solidFill>
                <a:schemeClr val="lt1"/>
              </a:solidFill>
              <a:latin typeface="Varela"/>
              <a:ea typeface="Varela"/>
              <a:cs typeface="Varela"/>
              <a:sym typeface="Varel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1" i="0" sz="3000" u="none" cap="none" strike="noStrike">
              <a:solidFill>
                <a:schemeClr val="lt1"/>
              </a:solidFill>
              <a:latin typeface="Varela"/>
              <a:ea typeface="Varela"/>
              <a:cs typeface="Varela"/>
              <a:sym typeface="Varel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5"/>
          <p:cNvSpPr txBox="1"/>
          <p:nvPr>
            <p:ph idx="12" type="sldNum"/>
          </p:nvPr>
        </p:nvSpPr>
        <p:spPr>
          <a:xfrm>
            <a:off x="457200" y="4673650"/>
            <a:ext cx="548700" cy="2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"/>
              <a:t>23</a:t>
            </a:r>
            <a:endParaRPr/>
          </a:p>
        </p:txBody>
      </p:sp>
      <p:sp>
        <p:nvSpPr>
          <p:cNvPr id="247" name="Google Shape;247;p35"/>
          <p:cNvSpPr txBox="1"/>
          <p:nvPr/>
        </p:nvSpPr>
        <p:spPr>
          <a:xfrm>
            <a:off x="267225" y="257825"/>
            <a:ext cx="4889700" cy="7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" sz="30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Future Plans: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35"/>
          <p:cNvSpPr txBox="1"/>
          <p:nvPr/>
        </p:nvSpPr>
        <p:spPr>
          <a:xfrm>
            <a:off x="457200" y="990725"/>
            <a:ext cx="7654200" cy="33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Varela"/>
              <a:buChar char="●"/>
            </a:pPr>
            <a:r>
              <a:rPr b="1" i="0" lang="en" sz="2200" u="none" cap="none" strike="noStrike">
                <a:solidFill>
                  <a:srgbClr val="FFFFFF"/>
                </a:solidFill>
                <a:latin typeface="Varela"/>
                <a:ea typeface="Varela"/>
                <a:cs typeface="Varela"/>
                <a:sym typeface="Varela"/>
              </a:rPr>
              <a:t>Lengthened meditation-training periods could be used to decrease variability</a:t>
            </a:r>
            <a:endParaRPr b="1" i="0" sz="2200" u="none" cap="none" strike="noStrike">
              <a:solidFill>
                <a:srgbClr val="FFFFFF"/>
              </a:solidFill>
              <a:latin typeface="Varela"/>
              <a:ea typeface="Varela"/>
              <a:cs typeface="Varela"/>
              <a:sym typeface="Varela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Varela"/>
              <a:buChar char="●"/>
            </a:pPr>
            <a:r>
              <a:rPr b="1" i="0" lang="en" sz="2200" u="none" cap="none" strike="noStrike">
                <a:solidFill>
                  <a:srgbClr val="FFFFFF"/>
                </a:solidFill>
                <a:latin typeface="Varela"/>
                <a:ea typeface="Varela"/>
                <a:cs typeface="Varela"/>
                <a:sym typeface="Varela"/>
              </a:rPr>
              <a:t>Larger sample-sizes could be used to decrease variability</a:t>
            </a:r>
            <a:endParaRPr b="1" i="0" sz="2200" u="none" cap="none" strike="noStrike">
              <a:solidFill>
                <a:srgbClr val="FFFFFF"/>
              </a:solidFill>
              <a:latin typeface="Varela"/>
              <a:ea typeface="Varela"/>
              <a:cs typeface="Varela"/>
              <a:sym typeface="Varela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Varela"/>
              <a:buChar char="●"/>
            </a:pPr>
            <a:r>
              <a:rPr b="1" i="0" lang="en" sz="2200" u="none" cap="none" strike="noStrike">
                <a:solidFill>
                  <a:srgbClr val="FFFFFF"/>
                </a:solidFill>
                <a:latin typeface="Varela"/>
                <a:ea typeface="Varela"/>
                <a:cs typeface="Varela"/>
                <a:sym typeface="Varela"/>
              </a:rPr>
              <a:t>More intense guided-meditation regimens could also be used </a:t>
            </a:r>
            <a:endParaRPr b="1" i="0" sz="2200" u="none" cap="none" strike="noStrike">
              <a:solidFill>
                <a:srgbClr val="FFFFFF"/>
              </a:solidFill>
              <a:latin typeface="Varela"/>
              <a:ea typeface="Varela"/>
              <a:cs typeface="Varela"/>
              <a:sym typeface="Varel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"/>
          <p:cNvSpPr txBox="1"/>
          <p:nvPr>
            <p:ph type="ctrTitle"/>
          </p:nvPr>
        </p:nvSpPr>
        <p:spPr>
          <a:xfrm>
            <a:off x="457200" y="3404525"/>
            <a:ext cx="6749100" cy="1007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3500">
                <a:solidFill>
                  <a:schemeClr val="lt1"/>
                </a:solidFill>
              </a:rPr>
              <a:t>The Components of Attention:</a:t>
            </a:r>
            <a:endParaRPr sz="3500">
              <a:solidFill>
                <a:schemeClr val="lt1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●"/>
            </a:pPr>
            <a:r>
              <a:rPr lang="en" sz="2400">
                <a:solidFill>
                  <a:schemeClr val="lt1"/>
                </a:solidFill>
              </a:rPr>
              <a:t>Attention has </a:t>
            </a:r>
            <a:r>
              <a:rPr i="1" lang="en" sz="2400" u="sng">
                <a:solidFill>
                  <a:schemeClr val="lt1"/>
                </a:solidFill>
              </a:rPr>
              <a:t>three</a:t>
            </a:r>
            <a:r>
              <a:rPr lang="en" sz="2400">
                <a:solidFill>
                  <a:schemeClr val="lt1"/>
                </a:solidFill>
              </a:rPr>
              <a:t> main components:</a:t>
            </a:r>
            <a:endParaRPr sz="24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800">
                <a:solidFill>
                  <a:schemeClr val="lt1"/>
                </a:solidFill>
              </a:rPr>
              <a:t>(1) Alerting: the ability to achieve and maintain a state of high sensitivity to sensory information. </a:t>
            </a:r>
            <a:endParaRPr sz="18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800">
                <a:solidFill>
                  <a:schemeClr val="lt1"/>
                </a:solidFill>
              </a:rPr>
              <a:t>(2) Orienting: the ability to select discrete sensory information</a:t>
            </a:r>
            <a:endParaRPr sz="18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800">
                <a:solidFill>
                  <a:schemeClr val="lt1"/>
                </a:solidFill>
              </a:rPr>
              <a:t>(3) Executive Control: the mechanism involved in resolving conflict within incoming sensory information</a:t>
            </a:r>
            <a:endParaRPr sz="1800">
              <a:solidFill>
                <a:schemeClr val="lt1"/>
              </a:solidFill>
            </a:endParaRPr>
          </a:p>
        </p:txBody>
      </p:sp>
      <p:sp>
        <p:nvSpPr>
          <p:cNvPr id="86" name="Google Shape;86;p15"/>
          <p:cNvSpPr txBox="1"/>
          <p:nvPr>
            <p:ph idx="12" type="sldNum"/>
          </p:nvPr>
        </p:nvSpPr>
        <p:spPr>
          <a:xfrm>
            <a:off x="457200" y="4673650"/>
            <a:ext cx="548700" cy="2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7" name="Google Shape;87;p15"/>
          <p:cNvSpPr txBox="1"/>
          <p:nvPr>
            <p:ph idx="4294967295" type="title"/>
          </p:nvPr>
        </p:nvSpPr>
        <p:spPr>
          <a:xfrm>
            <a:off x="457200" y="238450"/>
            <a:ext cx="2774700" cy="949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3000"/>
              <a:t>Introduction:</a:t>
            </a:r>
            <a:endParaRPr sz="3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/>
          <p:nvPr>
            <p:ph idx="1" type="body"/>
          </p:nvPr>
        </p:nvSpPr>
        <p:spPr>
          <a:xfrm>
            <a:off x="457200" y="1316400"/>
            <a:ext cx="8038500" cy="308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" sz="3600">
                <a:solidFill>
                  <a:srgbClr val="FFFFFF"/>
                </a:solidFill>
              </a:rPr>
              <a:t>Default-Mode Network:</a:t>
            </a:r>
            <a:endParaRPr b="1" sz="3600">
              <a:solidFill>
                <a:srgbClr val="FFFFFF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Char char="●"/>
            </a:pPr>
            <a:r>
              <a:rPr b="1" lang="en">
                <a:solidFill>
                  <a:srgbClr val="FFFFFF"/>
                </a:solidFill>
              </a:rPr>
              <a:t>a network of brain areas that support self-referential processing which correlates heavily with the state of mind-wandering</a:t>
            </a:r>
            <a:endParaRPr b="1">
              <a:solidFill>
                <a:srgbClr val="FFFFFF"/>
              </a:solidFill>
            </a:endParaRPr>
          </a:p>
        </p:txBody>
      </p:sp>
      <p:sp>
        <p:nvSpPr>
          <p:cNvPr id="93" name="Google Shape;93;p16"/>
          <p:cNvSpPr txBox="1"/>
          <p:nvPr>
            <p:ph idx="12" type="sldNum"/>
          </p:nvPr>
        </p:nvSpPr>
        <p:spPr>
          <a:xfrm>
            <a:off x="4297650" y="4673650"/>
            <a:ext cx="548700" cy="2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4" name="Google Shape;94;p16"/>
          <p:cNvSpPr txBox="1"/>
          <p:nvPr>
            <p:ph idx="4294967295" type="title"/>
          </p:nvPr>
        </p:nvSpPr>
        <p:spPr>
          <a:xfrm>
            <a:off x="457200" y="238450"/>
            <a:ext cx="2774700" cy="949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3000"/>
              <a:t>Introduction:</a:t>
            </a:r>
            <a:endParaRPr sz="3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7"/>
          <p:cNvSpPr txBox="1"/>
          <p:nvPr>
            <p:ph idx="4294967295" type="body"/>
          </p:nvPr>
        </p:nvSpPr>
        <p:spPr>
          <a:xfrm>
            <a:off x="457200" y="1272575"/>
            <a:ext cx="8079000" cy="22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" sz="3600">
                <a:solidFill>
                  <a:schemeClr val="lt1"/>
                </a:solidFill>
              </a:rPr>
              <a:t>What is Meditation?</a:t>
            </a:r>
            <a:endParaRPr b="1" sz="3600">
              <a:solidFill>
                <a:schemeClr val="lt1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●"/>
            </a:pPr>
            <a:r>
              <a:rPr b="1" lang="en" sz="2400">
                <a:solidFill>
                  <a:schemeClr val="lt1"/>
                </a:solidFill>
              </a:rPr>
              <a:t>a practice where an individual uses a technique – such as </a:t>
            </a:r>
            <a:r>
              <a:rPr b="1" i="1" lang="en" sz="2400">
                <a:solidFill>
                  <a:schemeClr val="lt1"/>
                </a:solidFill>
              </a:rPr>
              <a:t>mindfulness</a:t>
            </a:r>
            <a:r>
              <a:rPr b="1" lang="en" sz="2400">
                <a:solidFill>
                  <a:schemeClr val="lt1"/>
                </a:solidFill>
              </a:rPr>
              <a:t>, or focusing the mind on a particular object, thought or activity – to train attention and awareness, and achieve a mentally clear and emotionally calm and stable state.</a:t>
            </a:r>
            <a:endParaRPr b="1" sz="24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SzPts val="1400"/>
              <a:buNone/>
            </a:pPr>
            <a:r>
              <a:t/>
            </a:r>
            <a:endParaRPr b="1" sz="3600">
              <a:solidFill>
                <a:schemeClr val="lt1"/>
              </a:solidFill>
            </a:endParaRPr>
          </a:p>
        </p:txBody>
      </p:sp>
      <p:sp>
        <p:nvSpPr>
          <p:cNvPr id="100" name="Google Shape;100;p17"/>
          <p:cNvSpPr txBox="1"/>
          <p:nvPr>
            <p:ph idx="12" type="sldNum"/>
          </p:nvPr>
        </p:nvSpPr>
        <p:spPr>
          <a:xfrm>
            <a:off x="457200" y="4673650"/>
            <a:ext cx="548700" cy="2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1" name="Google Shape;101;p17"/>
          <p:cNvSpPr txBox="1"/>
          <p:nvPr>
            <p:ph idx="4294967295" type="title"/>
          </p:nvPr>
        </p:nvSpPr>
        <p:spPr>
          <a:xfrm>
            <a:off x="457200" y="238450"/>
            <a:ext cx="2774700" cy="949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3000"/>
              <a:t>Introduction:</a:t>
            </a:r>
            <a:endParaRPr sz="3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 txBox="1"/>
          <p:nvPr>
            <p:ph idx="1" type="body"/>
          </p:nvPr>
        </p:nvSpPr>
        <p:spPr>
          <a:xfrm>
            <a:off x="457200" y="1203438"/>
            <a:ext cx="5961900" cy="273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/>
              <a:t>I</a:t>
            </a:r>
            <a:r>
              <a:rPr b="1" lang="en" sz="2400">
                <a:solidFill>
                  <a:srgbClr val="FFFFFF"/>
                </a:solidFill>
              </a:rPr>
              <a:t>f High School student participants </a:t>
            </a:r>
            <a:r>
              <a:rPr b="1" lang="en" sz="2400"/>
              <a:t>engage </a:t>
            </a:r>
            <a:r>
              <a:rPr b="1" lang="en" sz="2400">
                <a:solidFill>
                  <a:srgbClr val="FFFFFF"/>
                </a:solidFill>
              </a:rPr>
              <a:t>in ten classes of guided Mindfulness</a:t>
            </a:r>
            <a:r>
              <a:rPr b="1" lang="en" sz="2400"/>
              <a:t>-</a:t>
            </a:r>
            <a:r>
              <a:rPr b="1" lang="en" sz="2400">
                <a:solidFill>
                  <a:srgbClr val="FFFFFF"/>
                </a:solidFill>
              </a:rPr>
              <a:t>Meditation training throughout two weeks, their ability to use the three components of attention will improve</a:t>
            </a:r>
            <a:r>
              <a:rPr b="1" lang="en" sz="2400"/>
              <a:t>.</a:t>
            </a:r>
            <a:endParaRPr b="1" sz="24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8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SzPts val="1400"/>
              <a:buNone/>
            </a:pPr>
            <a:r>
              <a:t/>
            </a:r>
            <a:endParaRPr b="1">
              <a:solidFill>
                <a:srgbClr val="FFFFFF"/>
              </a:solidFill>
            </a:endParaRPr>
          </a:p>
        </p:txBody>
      </p:sp>
      <p:sp>
        <p:nvSpPr>
          <p:cNvPr id="107" name="Google Shape;107;p18"/>
          <p:cNvSpPr txBox="1"/>
          <p:nvPr>
            <p:ph idx="12" type="sldNum"/>
          </p:nvPr>
        </p:nvSpPr>
        <p:spPr>
          <a:xfrm>
            <a:off x="457200" y="4673650"/>
            <a:ext cx="548700" cy="2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8" name="Google Shape;108;p18"/>
          <p:cNvSpPr txBox="1"/>
          <p:nvPr/>
        </p:nvSpPr>
        <p:spPr>
          <a:xfrm>
            <a:off x="267225" y="257825"/>
            <a:ext cx="3003600" cy="7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" sz="30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Hypothesis: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9"/>
          <p:cNvSpPr txBox="1"/>
          <p:nvPr>
            <p:ph idx="4294967295" type="ctrTitle"/>
          </p:nvPr>
        </p:nvSpPr>
        <p:spPr>
          <a:xfrm>
            <a:off x="457200" y="1275788"/>
            <a:ext cx="5979900" cy="23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" sz="24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Meditation training can improve aspects of attention and it is specifically suggested that an enhanced sustained-attention ability can be linked to long-term meditation practice.</a:t>
            </a:r>
            <a:endParaRPr b="1" i="0" sz="2400" u="none" cap="none" strike="noStrike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aleway"/>
              <a:buNone/>
            </a:pPr>
            <a:r>
              <a:t/>
            </a:r>
            <a:endParaRPr b="1" i="0" sz="1400" u="none" cap="none" strike="noStrike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14" name="Google Shape;114;p19"/>
          <p:cNvSpPr txBox="1"/>
          <p:nvPr>
            <p:ph idx="4294967295" type="subTitle"/>
          </p:nvPr>
        </p:nvSpPr>
        <p:spPr>
          <a:xfrm>
            <a:off x="457200" y="3868750"/>
            <a:ext cx="81996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400" u="none" cap="none" strike="noStrike">
                <a:solidFill>
                  <a:schemeClr val="lt1"/>
                </a:solidFill>
                <a:latin typeface="Varela"/>
                <a:ea typeface="Varela"/>
                <a:cs typeface="Varela"/>
                <a:sym typeface="Varela"/>
              </a:rPr>
              <a:t>Maclean, K. A., Ferrer, E., Aichele, S. R., Bridwell, D. A., Zanesco, A. P., Jacobs, T. L., . . . Saron, C. D. (2010). Intensive Meditation Training Improves Perceptual Discrimination and Sustained Attention. Psychological Science, 21(6), 829-839. doi:10.1177/0956797610371339</a:t>
            </a:r>
            <a:endParaRPr b="0" i="0" sz="1400" u="none" cap="none" strike="noStrike">
              <a:solidFill>
                <a:schemeClr val="lt1"/>
              </a:solidFill>
              <a:latin typeface="Varela"/>
              <a:ea typeface="Varela"/>
              <a:cs typeface="Varela"/>
              <a:sym typeface="Varel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FFFFFF"/>
              </a:buClr>
              <a:buSzPts val="1400"/>
              <a:buFont typeface="Varela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Varela"/>
              <a:ea typeface="Varela"/>
              <a:cs typeface="Varela"/>
              <a:sym typeface="Varela"/>
            </a:endParaRPr>
          </a:p>
        </p:txBody>
      </p:sp>
      <p:grpSp>
        <p:nvGrpSpPr>
          <p:cNvPr id="115" name="Google Shape;115;p19"/>
          <p:cNvGrpSpPr/>
          <p:nvPr/>
        </p:nvGrpSpPr>
        <p:grpSpPr>
          <a:xfrm>
            <a:off x="6566185" y="237376"/>
            <a:ext cx="1347989" cy="1347990"/>
            <a:chOff x="6643075" y="3664250"/>
            <a:chExt cx="407950" cy="407975"/>
          </a:xfrm>
        </p:grpSpPr>
        <p:sp>
          <p:nvSpPr>
            <p:cNvPr id="116" name="Google Shape;116;p19"/>
            <p:cNvSpPr/>
            <p:nvPr/>
          </p:nvSpPr>
          <p:spPr>
            <a:xfrm>
              <a:off x="6794075" y="3815250"/>
              <a:ext cx="211300" cy="211300"/>
            </a:xfrm>
            <a:custGeom>
              <a:rect b="b" l="l" r="r" t="t"/>
              <a:pathLst>
                <a:path extrusionOk="0" fill="none" h="8452" w="8452">
                  <a:moveTo>
                    <a:pt x="0" y="8135"/>
                  </a:moveTo>
                  <a:lnTo>
                    <a:pt x="0" y="8135"/>
                  </a:lnTo>
                  <a:lnTo>
                    <a:pt x="438" y="8257"/>
                  </a:lnTo>
                  <a:lnTo>
                    <a:pt x="852" y="8354"/>
                  </a:lnTo>
                  <a:lnTo>
                    <a:pt x="1291" y="8403"/>
                  </a:lnTo>
                  <a:lnTo>
                    <a:pt x="1729" y="8452"/>
                  </a:lnTo>
                  <a:lnTo>
                    <a:pt x="2168" y="8452"/>
                  </a:lnTo>
                  <a:lnTo>
                    <a:pt x="2606" y="8427"/>
                  </a:lnTo>
                  <a:lnTo>
                    <a:pt x="3020" y="8378"/>
                  </a:lnTo>
                  <a:lnTo>
                    <a:pt x="3458" y="8281"/>
                  </a:lnTo>
                  <a:lnTo>
                    <a:pt x="3872" y="8184"/>
                  </a:lnTo>
                  <a:lnTo>
                    <a:pt x="4311" y="8037"/>
                  </a:lnTo>
                  <a:lnTo>
                    <a:pt x="4701" y="7867"/>
                  </a:lnTo>
                  <a:lnTo>
                    <a:pt x="5115" y="7672"/>
                  </a:lnTo>
                  <a:lnTo>
                    <a:pt x="5504" y="7429"/>
                  </a:lnTo>
                  <a:lnTo>
                    <a:pt x="5870" y="7185"/>
                  </a:lnTo>
                  <a:lnTo>
                    <a:pt x="6235" y="6893"/>
                  </a:lnTo>
                  <a:lnTo>
                    <a:pt x="6576" y="6576"/>
                  </a:lnTo>
                  <a:lnTo>
                    <a:pt x="6576" y="6576"/>
                  </a:lnTo>
                  <a:lnTo>
                    <a:pt x="6892" y="6235"/>
                  </a:lnTo>
                  <a:lnTo>
                    <a:pt x="7185" y="5870"/>
                  </a:lnTo>
                  <a:lnTo>
                    <a:pt x="7428" y="5505"/>
                  </a:lnTo>
                  <a:lnTo>
                    <a:pt x="7672" y="5115"/>
                  </a:lnTo>
                  <a:lnTo>
                    <a:pt x="7867" y="4701"/>
                  </a:lnTo>
                  <a:lnTo>
                    <a:pt x="8037" y="4311"/>
                  </a:lnTo>
                  <a:lnTo>
                    <a:pt x="8183" y="3873"/>
                  </a:lnTo>
                  <a:lnTo>
                    <a:pt x="8281" y="3459"/>
                  </a:lnTo>
                  <a:lnTo>
                    <a:pt x="8378" y="3020"/>
                  </a:lnTo>
                  <a:lnTo>
                    <a:pt x="8427" y="2606"/>
                  </a:lnTo>
                  <a:lnTo>
                    <a:pt x="8451" y="2168"/>
                  </a:lnTo>
                  <a:lnTo>
                    <a:pt x="8451" y="1730"/>
                  </a:lnTo>
                  <a:lnTo>
                    <a:pt x="8402" y="1291"/>
                  </a:lnTo>
                  <a:lnTo>
                    <a:pt x="8354" y="853"/>
                  </a:lnTo>
                  <a:lnTo>
                    <a:pt x="8256" y="439"/>
                  </a:lnTo>
                  <a:lnTo>
                    <a:pt x="8135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19"/>
            <p:cNvSpPr/>
            <p:nvPr/>
          </p:nvSpPr>
          <p:spPr>
            <a:xfrm>
              <a:off x="6643075" y="3664250"/>
              <a:ext cx="407950" cy="407975"/>
            </a:xfrm>
            <a:custGeom>
              <a:rect b="b" l="l" r="r" t="t"/>
              <a:pathLst>
                <a:path extrusionOk="0" fill="none" h="16319" w="16318">
                  <a:moveTo>
                    <a:pt x="16074" y="244"/>
                  </a:moveTo>
                  <a:lnTo>
                    <a:pt x="16074" y="244"/>
                  </a:lnTo>
                  <a:lnTo>
                    <a:pt x="15928" y="122"/>
                  </a:lnTo>
                  <a:lnTo>
                    <a:pt x="15758" y="49"/>
                  </a:lnTo>
                  <a:lnTo>
                    <a:pt x="15538" y="0"/>
                  </a:lnTo>
                  <a:lnTo>
                    <a:pt x="15319" y="0"/>
                  </a:lnTo>
                  <a:lnTo>
                    <a:pt x="15051" y="25"/>
                  </a:lnTo>
                  <a:lnTo>
                    <a:pt x="14759" y="73"/>
                  </a:lnTo>
                  <a:lnTo>
                    <a:pt x="14442" y="171"/>
                  </a:lnTo>
                  <a:lnTo>
                    <a:pt x="14102" y="293"/>
                  </a:lnTo>
                  <a:lnTo>
                    <a:pt x="13736" y="439"/>
                  </a:lnTo>
                  <a:lnTo>
                    <a:pt x="13347" y="609"/>
                  </a:lnTo>
                  <a:lnTo>
                    <a:pt x="12957" y="828"/>
                  </a:lnTo>
                  <a:lnTo>
                    <a:pt x="12543" y="1048"/>
                  </a:lnTo>
                  <a:lnTo>
                    <a:pt x="11666" y="1608"/>
                  </a:lnTo>
                  <a:lnTo>
                    <a:pt x="10716" y="2265"/>
                  </a:lnTo>
                  <a:lnTo>
                    <a:pt x="10716" y="2265"/>
                  </a:lnTo>
                  <a:lnTo>
                    <a:pt x="10278" y="2095"/>
                  </a:lnTo>
                  <a:lnTo>
                    <a:pt x="9815" y="1949"/>
                  </a:lnTo>
                  <a:lnTo>
                    <a:pt x="9352" y="1851"/>
                  </a:lnTo>
                  <a:lnTo>
                    <a:pt x="8890" y="1778"/>
                  </a:lnTo>
                  <a:lnTo>
                    <a:pt x="8427" y="1730"/>
                  </a:lnTo>
                  <a:lnTo>
                    <a:pt x="7940" y="1730"/>
                  </a:lnTo>
                  <a:lnTo>
                    <a:pt x="7477" y="1778"/>
                  </a:lnTo>
                  <a:lnTo>
                    <a:pt x="7014" y="1827"/>
                  </a:lnTo>
                  <a:lnTo>
                    <a:pt x="6551" y="1924"/>
                  </a:lnTo>
                  <a:lnTo>
                    <a:pt x="6089" y="2070"/>
                  </a:lnTo>
                  <a:lnTo>
                    <a:pt x="5650" y="2241"/>
                  </a:lnTo>
                  <a:lnTo>
                    <a:pt x="5212" y="2436"/>
                  </a:lnTo>
                  <a:lnTo>
                    <a:pt x="4774" y="2679"/>
                  </a:lnTo>
                  <a:lnTo>
                    <a:pt x="4384" y="2972"/>
                  </a:lnTo>
                  <a:lnTo>
                    <a:pt x="3994" y="3264"/>
                  </a:lnTo>
                  <a:lnTo>
                    <a:pt x="3605" y="3605"/>
                  </a:lnTo>
                  <a:lnTo>
                    <a:pt x="3605" y="3605"/>
                  </a:lnTo>
                  <a:lnTo>
                    <a:pt x="3264" y="3995"/>
                  </a:lnTo>
                  <a:lnTo>
                    <a:pt x="2971" y="4384"/>
                  </a:lnTo>
                  <a:lnTo>
                    <a:pt x="2679" y="4774"/>
                  </a:lnTo>
                  <a:lnTo>
                    <a:pt x="2436" y="5212"/>
                  </a:lnTo>
                  <a:lnTo>
                    <a:pt x="2241" y="5651"/>
                  </a:lnTo>
                  <a:lnTo>
                    <a:pt x="2070" y="6089"/>
                  </a:lnTo>
                  <a:lnTo>
                    <a:pt x="1924" y="6552"/>
                  </a:lnTo>
                  <a:lnTo>
                    <a:pt x="1827" y="7015"/>
                  </a:lnTo>
                  <a:lnTo>
                    <a:pt x="1778" y="7477"/>
                  </a:lnTo>
                  <a:lnTo>
                    <a:pt x="1729" y="7940"/>
                  </a:lnTo>
                  <a:lnTo>
                    <a:pt x="1729" y="8427"/>
                  </a:lnTo>
                  <a:lnTo>
                    <a:pt x="1778" y="8890"/>
                  </a:lnTo>
                  <a:lnTo>
                    <a:pt x="1851" y="9353"/>
                  </a:lnTo>
                  <a:lnTo>
                    <a:pt x="1948" y="9815"/>
                  </a:lnTo>
                  <a:lnTo>
                    <a:pt x="2095" y="10278"/>
                  </a:lnTo>
                  <a:lnTo>
                    <a:pt x="2265" y="10716"/>
                  </a:lnTo>
                  <a:lnTo>
                    <a:pt x="2265" y="10716"/>
                  </a:lnTo>
                  <a:lnTo>
                    <a:pt x="1607" y="11666"/>
                  </a:lnTo>
                  <a:lnTo>
                    <a:pt x="1047" y="12543"/>
                  </a:lnTo>
                  <a:lnTo>
                    <a:pt x="828" y="12957"/>
                  </a:lnTo>
                  <a:lnTo>
                    <a:pt x="609" y="13347"/>
                  </a:lnTo>
                  <a:lnTo>
                    <a:pt x="438" y="13737"/>
                  </a:lnTo>
                  <a:lnTo>
                    <a:pt x="292" y="14102"/>
                  </a:lnTo>
                  <a:lnTo>
                    <a:pt x="170" y="14443"/>
                  </a:lnTo>
                  <a:lnTo>
                    <a:pt x="73" y="14759"/>
                  </a:lnTo>
                  <a:lnTo>
                    <a:pt x="24" y="15052"/>
                  </a:lnTo>
                  <a:lnTo>
                    <a:pt x="0" y="15320"/>
                  </a:lnTo>
                  <a:lnTo>
                    <a:pt x="0" y="15539"/>
                  </a:lnTo>
                  <a:lnTo>
                    <a:pt x="49" y="15758"/>
                  </a:lnTo>
                  <a:lnTo>
                    <a:pt x="122" y="15928"/>
                  </a:lnTo>
                  <a:lnTo>
                    <a:pt x="244" y="16075"/>
                  </a:lnTo>
                  <a:lnTo>
                    <a:pt x="244" y="16075"/>
                  </a:lnTo>
                  <a:lnTo>
                    <a:pt x="341" y="16172"/>
                  </a:lnTo>
                  <a:lnTo>
                    <a:pt x="487" y="16245"/>
                  </a:lnTo>
                  <a:lnTo>
                    <a:pt x="633" y="16294"/>
                  </a:lnTo>
                  <a:lnTo>
                    <a:pt x="804" y="16318"/>
                  </a:lnTo>
                  <a:lnTo>
                    <a:pt x="974" y="16318"/>
                  </a:lnTo>
                  <a:lnTo>
                    <a:pt x="1169" y="16318"/>
                  </a:lnTo>
                  <a:lnTo>
                    <a:pt x="1388" y="16269"/>
                  </a:lnTo>
                  <a:lnTo>
                    <a:pt x="1632" y="16221"/>
                  </a:lnTo>
                  <a:lnTo>
                    <a:pt x="2143" y="16075"/>
                  </a:lnTo>
                  <a:lnTo>
                    <a:pt x="2703" y="15831"/>
                  </a:lnTo>
                  <a:lnTo>
                    <a:pt x="3312" y="15539"/>
                  </a:lnTo>
                  <a:lnTo>
                    <a:pt x="3946" y="15149"/>
                  </a:lnTo>
                  <a:lnTo>
                    <a:pt x="4652" y="14711"/>
                  </a:lnTo>
                  <a:lnTo>
                    <a:pt x="5358" y="14224"/>
                  </a:lnTo>
                  <a:lnTo>
                    <a:pt x="6113" y="13663"/>
                  </a:lnTo>
                  <a:lnTo>
                    <a:pt x="6892" y="13055"/>
                  </a:lnTo>
                  <a:lnTo>
                    <a:pt x="7696" y="12397"/>
                  </a:lnTo>
                  <a:lnTo>
                    <a:pt x="8500" y="11691"/>
                  </a:lnTo>
                  <a:lnTo>
                    <a:pt x="9304" y="10936"/>
                  </a:lnTo>
                  <a:lnTo>
                    <a:pt x="10132" y="10132"/>
                  </a:lnTo>
                  <a:lnTo>
                    <a:pt x="10132" y="10132"/>
                  </a:lnTo>
                  <a:lnTo>
                    <a:pt x="10935" y="9304"/>
                  </a:lnTo>
                  <a:lnTo>
                    <a:pt x="11690" y="8500"/>
                  </a:lnTo>
                  <a:lnTo>
                    <a:pt x="12397" y="7696"/>
                  </a:lnTo>
                  <a:lnTo>
                    <a:pt x="13054" y="6893"/>
                  </a:lnTo>
                  <a:lnTo>
                    <a:pt x="13663" y="6113"/>
                  </a:lnTo>
                  <a:lnTo>
                    <a:pt x="14223" y="5358"/>
                  </a:lnTo>
                  <a:lnTo>
                    <a:pt x="14710" y="4652"/>
                  </a:lnTo>
                  <a:lnTo>
                    <a:pt x="15149" y="3946"/>
                  </a:lnTo>
                  <a:lnTo>
                    <a:pt x="15538" y="3313"/>
                  </a:lnTo>
                  <a:lnTo>
                    <a:pt x="15831" y="2704"/>
                  </a:lnTo>
                  <a:lnTo>
                    <a:pt x="16074" y="2144"/>
                  </a:lnTo>
                  <a:lnTo>
                    <a:pt x="16220" y="1632"/>
                  </a:lnTo>
                  <a:lnTo>
                    <a:pt x="16269" y="1389"/>
                  </a:lnTo>
                  <a:lnTo>
                    <a:pt x="16318" y="1169"/>
                  </a:lnTo>
                  <a:lnTo>
                    <a:pt x="16318" y="975"/>
                  </a:lnTo>
                  <a:lnTo>
                    <a:pt x="16318" y="804"/>
                  </a:lnTo>
                  <a:lnTo>
                    <a:pt x="16293" y="634"/>
                  </a:lnTo>
                  <a:lnTo>
                    <a:pt x="16245" y="487"/>
                  </a:lnTo>
                  <a:lnTo>
                    <a:pt x="16172" y="341"/>
                  </a:lnTo>
                  <a:lnTo>
                    <a:pt x="16074" y="244"/>
                  </a:lnTo>
                  <a:lnTo>
                    <a:pt x="16074" y="244"/>
                  </a:lnTo>
                  <a:close/>
                  <a:moveTo>
                    <a:pt x="1827" y="13810"/>
                  </a:moveTo>
                  <a:lnTo>
                    <a:pt x="1827" y="13810"/>
                  </a:lnTo>
                  <a:lnTo>
                    <a:pt x="1754" y="13737"/>
                  </a:lnTo>
                  <a:lnTo>
                    <a:pt x="1729" y="13639"/>
                  </a:lnTo>
                  <a:lnTo>
                    <a:pt x="1681" y="13542"/>
                  </a:lnTo>
                  <a:lnTo>
                    <a:pt x="1681" y="13444"/>
                  </a:lnTo>
                  <a:lnTo>
                    <a:pt x="1681" y="13176"/>
                  </a:lnTo>
                  <a:lnTo>
                    <a:pt x="1754" y="12884"/>
                  </a:lnTo>
                  <a:lnTo>
                    <a:pt x="1875" y="12519"/>
                  </a:lnTo>
                  <a:lnTo>
                    <a:pt x="2046" y="12153"/>
                  </a:lnTo>
                  <a:lnTo>
                    <a:pt x="2265" y="11715"/>
                  </a:lnTo>
                  <a:lnTo>
                    <a:pt x="2533" y="11277"/>
                  </a:lnTo>
                  <a:lnTo>
                    <a:pt x="2533" y="11277"/>
                  </a:lnTo>
                  <a:lnTo>
                    <a:pt x="2752" y="11642"/>
                  </a:lnTo>
                  <a:lnTo>
                    <a:pt x="3020" y="12007"/>
                  </a:lnTo>
                  <a:lnTo>
                    <a:pt x="3288" y="12373"/>
                  </a:lnTo>
                  <a:lnTo>
                    <a:pt x="3605" y="12714"/>
                  </a:lnTo>
                  <a:lnTo>
                    <a:pt x="3605" y="12714"/>
                  </a:lnTo>
                  <a:lnTo>
                    <a:pt x="3897" y="12957"/>
                  </a:lnTo>
                  <a:lnTo>
                    <a:pt x="4165" y="13201"/>
                  </a:lnTo>
                  <a:lnTo>
                    <a:pt x="4165" y="13201"/>
                  </a:lnTo>
                  <a:lnTo>
                    <a:pt x="3751" y="13444"/>
                  </a:lnTo>
                  <a:lnTo>
                    <a:pt x="3361" y="13639"/>
                  </a:lnTo>
                  <a:lnTo>
                    <a:pt x="3020" y="13785"/>
                  </a:lnTo>
                  <a:lnTo>
                    <a:pt x="2679" y="13883"/>
                  </a:lnTo>
                  <a:lnTo>
                    <a:pt x="2411" y="13956"/>
                  </a:lnTo>
                  <a:lnTo>
                    <a:pt x="2168" y="13956"/>
                  </a:lnTo>
                  <a:lnTo>
                    <a:pt x="2070" y="13931"/>
                  </a:lnTo>
                  <a:lnTo>
                    <a:pt x="1973" y="13907"/>
                  </a:lnTo>
                  <a:lnTo>
                    <a:pt x="1900" y="13858"/>
                  </a:lnTo>
                  <a:lnTo>
                    <a:pt x="1827" y="13810"/>
                  </a:lnTo>
                  <a:lnTo>
                    <a:pt x="1827" y="13810"/>
                  </a:lnTo>
                  <a:close/>
                  <a:moveTo>
                    <a:pt x="8159" y="4482"/>
                  </a:moveTo>
                  <a:lnTo>
                    <a:pt x="8159" y="4482"/>
                  </a:lnTo>
                  <a:lnTo>
                    <a:pt x="8037" y="4482"/>
                  </a:lnTo>
                  <a:lnTo>
                    <a:pt x="7940" y="4433"/>
                  </a:lnTo>
                  <a:lnTo>
                    <a:pt x="7842" y="4384"/>
                  </a:lnTo>
                  <a:lnTo>
                    <a:pt x="7745" y="4311"/>
                  </a:lnTo>
                  <a:lnTo>
                    <a:pt x="7672" y="4238"/>
                  </a:lnTo>
                  <a:lnTo>
                    <a:pt x="7623" y="4141"/>
                  </a:lnTo>
                  <a:lnTo>
                    <a:pt x="7574" y="4019"/>
                  </a:lnTo>
                  <a:lnTo>
                    <a:pt x="7574" y="3897"/>
                  </a:lnTo>
                  <a:lnTo>
                    <a:pt x="7574" y="3897"/>
                  </a:lnTo>
                  <a:lnTo>
                    <a:pt x="7574" y="3775"/>
                  </a:lnTo>
                  <a:lnTo>
                    <a:pt x="7623" y="3678"/>
                  </a:lnTo>
                  <a:lnTo>
                    <a:pt x="7672" y="3580"/>
                  </a:lnTo>
                  <a:lnTo>
                    <a:pt x="7745" y="3483"/>
                  </a:lnTo>
                  <a:lnTo>
                    <a:pt x="7842" y="3410"/>
                  </a:lnTo>
                  <a:lnTo>
                    <a:pt x="7940" y="3361"/>
                  </a:lnTo>
                  <a:lnTo>
                    <a:pt x="8037" y="3337"/>
                  </a:lnTo>
                  <a:lnTo>
                    <a:pt x="8159" y="3313"/>
                  </a:lnTo>
                  <a:lnTo>
                    <a:pt x="8159" y="3313"/>
                  </a:lnTo>
                  <a:lnTo>
                    <a:pt x="8281" y="3337"/>
                  </a:lnTo>
                  <a:lnTo>
                    <a:pt x="8378" y="3361"/>
                  </a:lnTo>
                  <a:lnTo>
                    <a:pt x="8476" y="3410"/>
                  </a:lnTo>
                  <a:lnTo>
                    <a:pt x="8573" y="3483"/>
                  </a:lnTo>
                  <a:lnTo>
                    <a:pt x="8646" y="3580"/>
                  </a:lnTo>
                  <a:lnTo>
                    <a:pt x="8695" y="3678"/>
                  </a:lnTo>
                  <a:lnTo>
                    <a:pt x="8743" y="3775"/>
                  </a:lnTo>
                  <a:lnTo>
                    <a:pt x="8743" y="3897"/>
                  </a:lnTo>
                  <a:lnTo>
                    <a:pt x="8743" y="3897"/>
                  </a:lnTo>
                  <a:lnTo>
                    <a:pt x="8743" y="4019"/>
                  </a:lnTo>
                  <a:lnTo>
                    <a:pt x="8695" y="4141"/>
                  </a:lnTo>
                  <a:lnTo>
                    <a:pt x="8646" y="4238"/>
                  </a:lnTo>
                  <a:lnTo>
                    <a:pt x="8573" y="4311"/>
                  </a:lnTo>
                  <a:lnTo>
                    <a:pt x="8476" y="4384"/>
                  </a:lnTo>
                  <a:lnTo>
                    <a:pt x="8378" y="4433"/>
                  </a:lnTo>
                  <a:lnTo>
                    <a:pt x="8281" y="4482"/>
                  </a:lnTo>
                  <a:lnTo>
                    <a:pt x="8159" y="4482"/>
                  </a:lnTo>
                  <a:lnTo>
                    <a:pt x="8159" y="4482"/>
                  </a:lnTo>
                  <a:close/>
                  <a:moveTo>
                    <a:pt x="9133" y="5943"/>
                  </a:moveTo>
                  <a:lnTo>
                    <a:pt x="9133" y="5943"/>
                  </a:lnTo>
                  <a:lnTo>
                    <a:pt x="9036" y="5943"/>
                  </a:lnTo>
                  <a:lnTo>
                    <a:pt x="8963" y="5919"/>
                  </a:lnTo>
                  <a:lnTo>
                    <a:pt x="8841" y="5846"/>
                  </a:lnTo>
                  <a:lnTo>
                    <a:pt x="8768" y="5724"/>
                  </a:lnTo>
                  <a:lnTo>
                    <a:pt x="8743" y="5651"/>
                  </a:lnTo>
                  <a:lnTo>
                    <a:pt x="8743" y="5553"/>
                  </a:lnTo>
                  <a:lnTo>
                    <a:pt x="8743" y="5553"/>
                  </a:lnTo>
                  <a:lnTo>
                    <a:pt x="8743" y="5480"/>
                  </a:lnTo>
                  <a:lnTo>
                    <a:pt x="8768" y="5407"/>
                  </a:lnTo>
                  <a:lnTo>
                    <a:pt x="8841" y="5285"/>
                  </a:lnTo>
                  <a:lnTo>
                    <a:pt x="8963" y="5212"/>
                  </a:lnTo>
                  <a:lnTo>
                    <a:pt x="9036" y="5188"/>
                  </a:lnTo>
                  <a:lnTo>
                    <a:pt x="9133" y="5164"/>
                  </a:lnTo>
                  <a:lnTo>
                    <a:pt x="9133" y="5164"/>
                  </a:lnTo>
                  <a:lnTo>
                    <a:pt x="9206" y="5188"/>
                  </a:lnTo>
                  <a:lnTo>
                    <a:pt x="9279" y="5212"/>
                  </a:lnTo>
                  <a:lnTo>
                    <a:pt x="9401" y="5285"/>
                  </a:lnTo>
                  <a:lnTo>
                    <a:pt x="9474" y="5407"/>
                  </a:lnTo>
                  <a:lnTo>
                    <a:pt x="9498" y="5480"/>
                  </a:lnTo>
                  <a:lnTo>
                    <a:pt x="9523" y="5553"/>
                  </a:lnTo>
                  <a:lnTo>
                    <a:pt x="9523" y="5553"/>
                  </a:lnTo>
                  <a:lnTo>
                    <a:pt x="9498" y="5651"/>
                  </a:lnTo>
                  <a:lnTo>
                    <a:pt x="9474" y="5724"/>
                  </a:lnTo>
                  <a:lnTo>
                    <a:pt x="9401" y="5846"/>
                  </a:lnTo>
                  <a:lnTo>
                    <a:pt x="9279" y="5919"/>
                  </a:lnTo>
                  <a:lnTo>
                    <a:pt x="9206" y="5943"/>
                  </a:lnTo>
                  <a:lnTo>
                    <a:pt x="9133" y="5943"/>
                  </a:lnTo>
                  <a:lnTo>
                    <a:pt x="9133" y="5943"/>
                  </a:lnTo>
                  <a:close/>
                  <a:moveTo>
                    <a:pt x="9986" y="4409"/>
                  </a:moveTo>
                  <a:lnTo>
                    <a:pt x="9986" y="4409"/>
                  </a:lnTo>
                  <a:lnTo>
                    <a:pt x="9888" y="4409"/>
                  </a:lnTo>
                  <a:lnTo>
                    <a:pt x="9815" y="4384"/>
                  </a:lnTo>
                  <a:lnTo>
                    <a:pt x="9693" y="4287"/>
                  </a:lnTo>
                  <a:lnTo>
                    <a:pt x="9620" y="4165"/>
                  </a:lnTo>
                  <a:lnTo>
                    <a:pt x="9596" y="4092"/>
                  </a:lnTo>
                  <a:lnTo>
                    <a:pt x="9596" y="4019"/>
                  </a:lnTo>
                  <a:lnTo>
                    <a:pt x="9596" y="4019"/>
                  </a:lnTo>
                  <a:lnTo>
                    <a:pt x="9596" y="3946"/>
                  </a:lnTo>
                  <a:lnTo>
                    <a:pt x="9620" y="3873"/>
                  </a:lnTo>
                  <a:lnTo>
                    <a:pt x="9693" y="3751"/>
                  </a:lnTo>
                  <a:lnTo>
                    <a:pt x="9815" y="3654"/>
                  </a:lnTo>
                  <a:lnTo>
                    <a:pt x="9888" y="3629"/>
                  </a:lnTo>
                  <a:lnTo>
                    <a:pt x="9986" y="3629"/>
                  </a:lnTo>
                  <a:lnTo>
                    <a:pt x="9986" y="3629"/>
                  </a:lnTo>
                  <a:lnTo>
                    <a:pt x="10059" y="3629"/>
                  </a:lnTo>
                  <a:lnTo>
                    <a:pt x="10132" y="3654"/>
                  </a:lnTo>
                  <a:lnTo>
                    <a:pt x="10253" y="3751"/>
                  </a:lnTo>
                  <a:lnTo>
                    <a:pt x="10327" y="3873"/>
                  </a:lnTo>
                  <a:lnTo>
                    <a:pt x="10351" y="3946"/>
                  </a:lnTo>
                  <a:lnTo>
                    <a:pt x="10375" y="4019"/>
                  </a:lnTo>
                  <a:lnTo>
                    <a:pt x="10375" y="4019"/>
                  </a:lnTo>
                  <a:lnTo>
                    <a:pt x="10351" y="4092"/>
                  </a:lnTo>
                  <a:lnTo>
                    <a:pt x="10327" y="4165"/>
                  </a:lnTo>
                  <a:lnTo>
                    <a:pt x="10253" y="4287"/>
                  </a:lnTo>
                  <a:lnTo>
                    <a:pt x="10132" y="4384"/>
                  </a:lnTo>
                  <a:lnTo>
                    <a:pt x="10059" y="4409"/>
                  </a:lnTo>
                  <a:lnTo>
                    <a:pt x="9986" y="4409"/>
                  </a:lnTo>
                  <a:lnTo>
                    <a:pt x="9986" y="4409"/>
                  </a:lnTo>
                  <a:close/>
                  <a:moveTo>
                    <a:pt x="13200" y="4165"/>
                  </a:moveTo>
                  <a:lnTo>
                    <a:pt x="13200" y="4165"/>
                  </a:lnTo>
                  <a:lnTo>
                    <a:pt x="12957" y="3897"/>
                  </a:lnTo>
                  <a:lnTo>
                    <a:pt x="12713" y="3605"/>
                  </a:lnTo>
                  <a:lnTo>
                    <a:pt x="12713" y="3605"/>
                  </a:lnTo>
                  <a:lnTo>
                    <a:pt x="12372" y="3288"/>
                  </a:lnTo>
                  <a:lnTo>
                    <a:pt x="12007" y="3020"/>
                  </a:lnTo>
                  <a:lnTo>
                    <a:pt x="11642" y="2752"/>
                  </a:lnTo>
                  <a:lnTo>
                    <a:pt x="11276" y="2533"/>
                  </a:lnTo>
                  <a:lnTo>
                    <a:pt x="11276" y="2533"/>
                  </a:lnTo>
                  <a:lnTo>
                    <a:pt x="11715" y="2265"/>
                  </a:lnTo>
                  <a:lnTo>
                    <a:pt x="12153" y="2046"/>
                  </a:lnTo>
                  <a:lnTo>
                    <a:pt x="12518" y="1876"/>
                  </a:lnTo>
                  <a:lnTo>
                    <a:pt x="12884" y="1754"/>
                  </a:lnTo>
                  <a:lnTo>
                    <a:pt x="13176" y="1681"/>
                  </a:lnTo>
                  <a:lnTo>
                    <a:pt x="13444" y="1681"/>
                  </a:lnTo>
                  <a:lnTo>
                    <a:pt x="13541" y="1681"/>
                  </a:lnTo>
                  <a:lnTo>
                    <a:pt x="13639" y="1730"/>
                  </a:lnTo>
                  <a:lnTo>
                    <a:pt x="13736" y="1754"/>
                  </a:lnTo>
                  <a:lnTo>
                    <a:pt x="13809" y="1827"/>
                  </a:lnTo>
                  <a:lnTo>
                    <a:pt x="13809" y="1827"/>
                  </a:lnTo>
                  <a:lnTo>
                    <a:pt x="13858" y="1900"/>
                  </a:lnTo>
                  <a:lnTo>
                    <a:pt x="13907" y="1973"/>
                  </a:lnTo>
                  <a:lnTo>
                    <a:pt x="13931" y="2070"/>
                  </a:lnTo>
                  <a:lnTo>
                    <a:pt x="13955" y="2168"/>
                  </a:lnTo>
                  <a:lnTo>
                    <a:pt x="13955" y="2411"/>
                  </a:lnTo>
                  <a:lnTo>
                    <a:pt x="13882" y="2679"/>
                  </a:lnTo>
                  <a:lnTo>
                    <a:pt x="13785" y="3020"/>
                  </a:lnTo>
                  <a:lnTo>
                    <a:pt x="13639" y="3361"/>
                  </a:lnTo>
                  <a:lnTo>
                    <a:pt x="13444" y="3751"/>
                  </a:lnTo>
                  <a:lnTo>
                    <a:pt x="13200" y="4165"/>
                  </a:lnTo>
                  <a:lnTo>
                    <a:pt x="13200" y="4165"/>
                  </a:lnTo>
                  <a:close/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8" name="Google Shape;118;p19"/>
          <p:cNvGrpSpPr/>
          <p:nvPr/>
        </p:nvGrpSpPr>
        <p:grpSpPr>
          <a:xfrm rot="-2527162">
            <a:off x="8328603" y="2049507"/>
            <a:ext cx="554211" cy="554180"/>
            <a:chOff x="576250" y="4319400"/>
            <a:chExt cx="442075" cy="442050"/>
          </a:xfrm>
        </p:grpSpPr>
        <p:sp>
          <p:nvSpPr>
            <p:cNvPr id="119" name="Google Shape;119;p19"/>
            <p:cNvSpPr/>
            <p:nvPr/>
          </p:nvSpPr>
          <p:spPr>
            <a:xfrm>
              <a:off x="576250" y="4319400"/>
              <a:ext cx="442075" cy="442050"/>
            </a:xfrm>
            <a:custGeom>
              <a:rect b="b" l="l" r="r" t="t"/>
              <a:pathLst>
                <a:path extrusionOk="0" fill="none" h="17682" w="17683">
                  <a:moveTo>
                    <a:pt x="11472" y="17292"/>
                  </a:moveTo>
                  <a:lnTo>
                    <a:pt x="11472" y="12153"/>
                  </a:lnTo>
                  <a:lnTo>
                    <a:pt x="16416" y="7209"/>
                  </a:lnTo>
                  <a:lnTo>
                    <a:pt x="16416" y="7209"/>
                  </a:lnTo>
                  <a:lnTo>
                    <a:pt x="16562" y="7063"/>
                  </a:lnTo>
                  <a:lnTo>
                    <a:pt x="16684" y="6868"/>
                  </a:lnTo>
                  <a:lnTo>
                    <a:pt x="16830" y="6674"/>
                  </a:lnTo>
                  <a:lnTo>
                    <a:pt x="16927" y="6479"/>
                  </a:lnTo>
                  <a:lnTo>
                    <a:pt x="17146" y="6040"/>
                  </a:lnTo>
                  <a:lnTo>
                    <a:pt x="17317" y="5553"/>
                  </a:lnTo>
                  <a:lnTo>
                    <a:pt x="17439" y="5042"/>
                  </a:lnTo>
                  <a:lnTo>
                    <a:pt x="17560" y="4506"/>
                  </a:lnTo>
                  <a:lnTo>
                    <a:pt x="17633" y="3970"/>
                  </a:lnTo>
                  <a:lnTo>
                    <a:pt x="17658" y="3434"/>
                  </a:lnTo>
                  <a:lnTo>
                    <a:pt x="17682" y="2898"/>
                  </a:lnTo>
                  <a:lnTo>
                    <a:pt x="17682" y="2411"/>
                  </a:lnTo>
                  <a:lnTo>
                    <a:pt x="17658" y="1949"/>
                  </a:lnTo>
                  <a:lnTo>
                    <a:pt x="17609" y="1510"/>
                  </a:lnTo>
                  <a:lnTo>
                    <a:pt x="17536" y="1145"/>
                  </a:lnTo>
                  <a:lnTo>
                    <a:pt x="17463" y="828"/>
                  </a:lnTo>
                  <a:lnTo>
                    <a:pt x="17366" y="585"/>
                  </a:lnTo>
                  <a:lnTo>
                    <a:pt x="17292" y="487"/>
                  </a:lnTo>
                  <a:lnTo>
                    <a:pt x="17244" y="439"/>
                  </a:lnTo>
                  <a:lnTo>
                    <a:pt x="17244" y="439"/>
                  </a:lnTo>
                  <a:lnTo>
                    <a:pt x="17195" y="390"/>
                  </a:lnTo>
                  <a:lnTo>
                    <a:pt x="17098" y="317"/>
                  </a:lnTo>
                  <a:lnTo>
                    <a:pt x="16854" y="219"/>
                  </a:lnTo>
                  <a:lnTo>
                    <a:pt x="16537" y="146"/>
                  </a:lnTo>
                  <a:lnTo>
                    <a:pt x="16172" y="73"/>
                  </a:lnTo>
                  <a:lnTo>
                    <a:pt x="15734" y="25"/>
                  </a:lnTo>
                  <a:lnTo>
                    <a:pt x="15271" y="0"/>
                  </a:lnTo>
                  <a:lnTo>
                    <a:pt x="14784" y="0"/>
                  </a:lnTo>
                  <a:lnTo>
                    <a:pt x="14248" y="25"/>
                  </a:lnTo>
                  <a:lnTo>
                    <a:pt x="13712" y="49"/>
                  </a:lnTo>
                  <a:lnTo>
                    <a:pt x="13176" y="122"/>
                  </a:lnTo>
                  <a:lnTo>
                    <a:pt x="12641" y="244"/>
                  </a:lnTo>
                  <a:lnTo>
                    <a:pt x="12129" y="366"/>
                  </a:lnTo>
                  <a:lnTo>
                    <a:pt x="11642" y="536"/>
                  </a:lnTo>
                  <a:lnTo>
                    <a:pt x="11204" y="755"/>
                  </a:lnTo>
                  <a:lnTo>
                    <a:pt x="10985" y="853"/>
                  </a:lnTo>
                  <a:lnTo>
                    <a:pt x="10814" y="999"/>
                  </a:lnTo>
                  <a:lnTo>
                    <a:pt x="10619" y="1121"/>
                  </a:lnTo>
                  <a:lnTo>
                    <a:pt x="10473" y="1267"/>
                  </a:lnTo>
                  <a:lnTo>
                    <a:pt x="5529" y="6211"/>
                  </a:lnTo>
                  <a:lnTo>
                    <a:pt x="390" y="6211"/>
                  </a:lnTo>
                  <a:lnTo>
                    <a:pt x="390" y="6211"/>
                  </a:lnTo>
                  <a:lnTo>
                    <a:pt x="244" y="6235"/>
                  </a:lnTo>
                  <a:lnTo>
                    <a:pt x="147" y="6259"/>
                  </a:lnTo>
                  <a:lnTo>
                    <a:pt x="49" y="6308"/>
                  </a:lnTo>
                  <a:lnTo>
                    <a:pt x="0" y="6381"/>
                  </a:lnTo>
                  <a:lnTo>
                    <a:pt x="0" y="6454"/>
                  </a:lnTo>
                  <a:lnTo>
                    <a:pt x="25" y="6552"/>
                  </a:lnTo>
                  <a:lnTo>
                    <a:pt x="74" y="6649"/>
                  </a:lnTo>
                  <a:lnTo>
                    <a:pt x="171" y="6771"/>
                  </a:lnTo>
                  <a:lnTo>
                    <a:pt x="2582" y="9158"/>
                  </a:lnTo>
                  <a:lnTo>
                    <a:pt x="2265" y="9474"/>
                  </a:lnTo>
                  <a:lnTo>
                    <a:pt x="950" y="9718"/>
                  </a:lnTo>
                  <a:lnTo>
                    <a:pt x="950" y="9718"/>
                  </a:lnTo>
                  <a:lnTo>
                    <a:pt x="804" y="9767"/>
                  </a:lnTo>
                  <a:lnTo>
                    <a:pt x="682" y="9815"/>
                  </a:lnTo>
                  <a:lnTo>
                    <a:pt x="609" y="9913"/>
                  </a:lnTo>
                  <a:lnTo>
                    <a:pt x="561" y="9986"/>
                  </a:lnTo>
                  <a:lnTo>
                    <a:pt x="561" y="10083"/>
                  </a:lnTo>
                  <a:lnTo>
                    <a:pt x="585" y="10205"/>
                  </a:lnTo>
                  <a:lnTo>
                    <a:pt x="634" y="10302"/>
                  </a:lnTo>
                  <a:lnTo>
                    <a:pt x="731" y="10424"/>
                  </a:lnTo>
                  <a:lnTo>
                    <a:pt x="7258" y="16951"/>
                  </a:lnTo>
                  <a:lnTo>
                    <a:pt x="7258" y="16951"/>
                  </a:lnTo>
                  <a:lnTo>
                    <a:pt x="7380" y="17049"/>
                  </a:lnTo>
                  <a:lnTo>
                    <a:pt x="7477" y="17097"/>
                  </a:lnTo>
                  <a:lnTo>
                    <a:pt x="7599" y="17122"/>
                  </a:lnTo>
                  <a:lnTo>
                    <a:pt x="7697" y="17122"/>
                  </a:lnTo>
                  <a:lnTo>
                    <a:pt x="7770" y="17073"/>
                  </a:lnTo>
                  <a:lnTo>
                    <a:pt x="7867" y="17000"/>
                  </a:lnTo>
                  <a:lnTo>
                    <a:pt x="7916" y="16878"/>
                  </a:lnTo>
                  <a:lnTo>
                    <a:pt x="7965" y="16732"/>
                  </a:lnTo>
                  <a:lnTo>
                    <a:pt x="8208" y="15417"/>
                  </a:lnTo>
                  <a:lnTo>
                    <a:pt x="8525" y="15100"/>
                  </a:lnTo>
                  <a:lnTo>
                    <a:pt x="10911" y="17511"/>
                  </a:lnTo>
                  <a:lnTo>
                    <a:pt x="10911" y="17511"/>
                  </a:lnTo>
                  <a:lnTo>
                    <a:pt x="11033" y="17609"/>
                  </a:lnTo>
                  <a:lnTo>
                    <a:pt x="11131" y="17658"/>
                  </a:lnTo>
                  <a:lnTo>
                    <a:pt x="11228" y="17682"/>
                  </a:lnTo>
                  <a:lnTo>
                    <a:pt x="11301" y="17682"/>
                  </a:lnTo>
                  <a:lnTo>
                    <a:pt x="11374" y="17633"/>
                  </a:lnTo>
                  <a:lnTo>
                    <a:pt x="11423" y="17536"/>
                  </a:lnTo>
                  <a:lnTo>
                    <a:pt x="11447" y="17438"/>
                  </a:lnTo>
                  <a:lnTo>
                    <a:pt x="11472" y="17292"/>
                  </a:lnTo>
                  <a:lnTo>
                    <a:pt x="11472" y="17292"/>
                  </a:lnTo>
                  <a:close/>
                  <a:moveTo>
                    <a:pt x="6162" y="12202"/>
                  </a:moveTo>
                  <a:lnTo>
                    <a:pt x="6162" y="12202"/>
                  </a:lnTo>
                  <a:lnTo>
                    <a:pt x="6089" y="12275"/>
                  </a:lnTo>
                  <a:lnTo>
                    <a:pt x="6016" y="12324"/>
                  </a:lnTo>
                  <a:lnTo>
                    <a:pt x="5919" y="12348"/>
                  </a:lnTo>
                  <a:lnTo>
                    <a:pt x="5821" y="12348"/>
                  </a:lnTo>
                  <a:lnTo>
                    <a:pt x="5724" y="12348"/>
                  </a:lnTo>
                  <a:lnTo>
                    <a:pt x="5626" y="12324"/>
                  </a:lnTo>
                  <a:lnTo>
                    <a:pt x="5553" y="12275"/>
                  </a:lnTo>
                  <a:lnTo>
                    <a:pt x="5480" y="12202"/>
                  </a:lnTo>
                  <a:lnTo>
                    <a:pt x="5480" y="12202"/>
                  </a:lnTo>
                  <a:lnTo>
                    <a:pt x="5407" y="12129"/>
                  </a:lnTo>
                  <a:lnTo>
                    <a:pt x="5359" y="12056"/>
                  </a:lnTo>
                  <a:lnTo>
                    <a:pt x="5334" y="11959"/>
                  </a:lnTo>
                  <a:lnTo>
                    <a:pt x="5334" y="11861"/>
                  </a:lnTo>
                  <a:lnTo>
                    <a:pt x="5334" y="11764"/>
                  </a:lnTo>
                  <a:lnTo>
                    <a:pt x="5359" y="11666"/>
                  </a:lnTo>
                  <a:lnTo>
                    <a:pt x="5407" y="11593"/>
                  </a:lnTo>
                  <a:lnTo>
                    <a:pt x="5480" y="11520"/>
                  </a:lnTo>
                  <a:lnTo>
                    <a:pt x="8013" y="8987"/>
                  </a:lnTo>
                  <a:lnTo>
                    <a:pt x="8013" y="8987"/>
                  </a:lnTo>
                  <a:lnTo>
                    <a:pt x="8086" y="8939"/>
                  </a:lnTo>
                  <a:lnTo>
                    <a:pt x="8159" y="8890"/>
                  </a:lnTo>
                  <a:lnTo>
                    <a:pt x="8257" y="8865"/>
                  </a:lnTo>
                  <a:lnTo>
                    <a:pt x="8354" y="8841"/>
                  </a:lnTo>
                  <a:lnTo>
                    <a:pt x="8452" y="8865"/>
                  </a:lnTo>
                  <a:lnTo>
                    <a:pt x="8525" y="8890"/>
                  </a:lnTo>
                  <a:lnTo>
                    <a:pt x="8622" y="8939"/>
                  </a:lnTo>
                  <a:lnTo>
                    <a:pt x="8695" y="8987"/>
                  </a:lnTo>
                  <a:lnTo>
                    <a:pt x="8695" y="8987"/>
                  </a:lnTo>
                  <a:lnTo>
                    <a:pt x="8744" y="9060"/>
                  </a:lnTo>
                  <a:lnTo>
                    <a:pt x="8793" y="9158"/>
                  </a:lnTo>
                  <a:lnTo>
                    <a:pt x="8817" y="9231"/>
                  </a:lnTo>
                  <a:lnTo>
                    <a:pt x="8841" y="9328"/>
                  </a:lnTo>
                  <a:lnTo>
                    <a:pt x="8817" y="9426"/>
                  </a:lnTo>
                  <a:lnTo>
                    <a:pt x="8793" y="9523"/>
                  </a:lnTo>
                  <a:lnTo>
                    <a:pt x="8744" y="9596"/>
                  </a:lnTo>
                  <a:lnTo>
                    <a:pt x="8695" y="9669"/>
                  </a:lnTo>
                  <a:lnTo>
                    <a:pt x="6162" y="12202"/>
                  </a:lnTo>
                  <a:close/>
                  <a:moveTo>
                    <a:pt x="13396" y="7307"/>
                  </a:moveTo>
                  <a:lnTo>
                    <a:pt x="13396" y="7307"/>
                  </a:lnTo>
                  <a:lnTo>
                    <a:pt x="13274" y="7404"/>
                  </a:lnTo>
                  <a:lnTo>
                    <a:pt x="13152" y="7477"/>
                  </a:lnTo>
                  <a:lnTo>
                    <a:pt x="13006" y="7526"/>
                  </a:lnTo>
                  <a:lnTo>
                    <a:pt x="12836" y="7550"/>
                  </a:lnTo>
                  <a:lnTo>
                    <a:pt x="12689" y="7526"/>
                  </a:lnTo>
                  <a:lnTo>
                    <a:pt x="12543" y="7477"/>
                  </a:lnTo>
                  <a:lnTo>
                    <a:pt x="12421" y="7404"/>
                  </a:lnTo>
                  <a:lnTo>
                    <a:pt x="12300" y="7307"/>
                  </a:lnTo>
                  <a:lnTo>
                    <a:pt x="10376" y="5383"/>
                  </a:lnTo>
                  <a:lnTo>
                    <a:pt x="10376" y="5383"/>
                  </a:lnTo>
                  <a:lnTo>
                    <a:pt x="10278" y="5261"/>
                  </a:lnTo>
                  <a:lnTo>
                    <a:pt x="10205" y="5139"/>
                  </a:lnTo>
                  <a:lnTo>
                    <a:pt x="10156" y="4993"/>
                  </a:lnTo>
                  <a:lnTo>
                    <a:pt x="10132" y="4847"/>
                  </a:lnTo>
                  <a:lnTo>
                    <a:pt x="10156" y="4676"/>
                  </a:lnTo>
                  <a:lnTo>
                    <a:pt x="10205" y="4530"/>
                  </a:lnTo>
                  <a:lnTo>
                    <a:pt x="10278" y="4408"/>
                  </a:lnTo>
                  <a:lnTo>
                    <a:pt x="10376" y="4287"/>
                  </a:lnTo>
                  <a:lnTo>
                    <a:pt x="10376" y="4287"/>
                  </a:lnTo>
                  <a:lnTo>
                    <a:pt x="11326" y="3313"/>
                  </a:lnTo>
                  <a:lnTo>
                    <a:pt x="11326" y="3313"/>
                  </a:lnTo>
                  <a:lnTo>
                    <a:pt x="11496" y="3166"/>
                  </a:lnTo>
                  <a:lnTo>
                    <a:pt x="11666" y="3045"/>
                  </a:lnTo>
                  <a:lnTo>
                    <a:pt x="11861" y="2947"/>
                  </a:lnTo>
                  <a:lnTo>
                    <a:pt x="12032" y="2850"/>
                  </a:lnTo>
                  <a:lnTo>
                    <a:pt x="12227" y="2777"/>
                  </a:lnTo>
                  <a:lnTo>
                    <a:pt x="12446" y="2728"/>
                  </a:lnTo>
                  <a:lnTo>
                    <a:pt x="12641" y="2704"/>
                  </a:lnTo>
                  <a:lnTo>
                    <a:pt x="12836" y="2704"/>
                  </a:lnTo>
                  <a:lnTo>
                    <a:pt x="13055" y="2704"/>
                  </a:lnTo>
                  <a:lnTo>
                    <a:pt x="13250" y="2728"/>
                  </a:lnTo>
                  <a:lnTo>
                    <a:pt x="13469" y="2777"/>
                  </a:lnTo>
                  <a:lnTo>
                    <a:pt x="13664" y="2850"/>
                  </a:lnTo>
                  <a:lnTo>
                    <a:pt x="13834" y="2947"/>
                  </a:lnTo>
                  <a:lnTo>
                    <a:pt x="14029" y="3045"/>
                  </a:lnTo>
                  <a:lnTo>
                    <a:pt x="14199" y="3166"/>
                  </a:lnTo>
                  <a:lnTo>
                    <a:pt x="14370" y="3313"/>
                  </a:lnTo>
                  <a:lnTo>
                    <a:pt x="14370" y="3313"/>
                  </a:lnTo>
                  <a:lnTo>
                    <a:pt x="14516" y="3483"/>
                  </a:lnTo>
                  <a:lnTo>
                    <a:pt x="14638" y="3653"/>
                  </a:lnTo>
                  <a:lnTo>
                    <a:pt x="14735" y="3848"/>
                  </a:lnTo>
                  <a:lnTo>
                    <a:pt x="14833" y="4019"/>
                  </a:lnTo>
                  <a:lnTo>
                    <a:pt x="14906" y="4214"/>
                  </a:lnTo>
                  <a:lnTo>
                    <a:pt x="14954" y="4433"/>
                  </a:lnTo>
                  <a:lnTo>
                    <a:pt x="14979" y="4628"/>
                  </a:lnTo>
                  <a:lnTo>
                    <a:pt x="14979" y="4847"/>
                  </a:lnTo>
                  <a:lnTo>
                    <a:pt x="14979" y="5042"/>
                  </a:lnTo>
                  <a:lnTo>
                    <a:pt x="14954" y="5237"/>
                  </a:lnTo>
                  <a:lnTo>
                    <a:pt x="14906" y="5456"/>
                  </a:lnTo>
                  <a:lnTo>
                    <a:pt x="14833" y="5651"/>
                  </a:lnTo>
                  <a:lnTo>
                    <a:pt x="14735" y="5821"/>
                  </a:lnTo>
                  <a:lnTo>
                    <a:pt x="14638" y="6016"/>
                  </a:lnTo>
                  <a:lnTo>
                    <a:pt x="14516" y="6186"/>
                  </a:lnTo>
                  <a:lnTo>
                    <a:pt x="14370" y="6357"/>
                  </a:lnTo>
                  <a:lnTo>
                    <a:pt x="14370" y="6357"/>
                  </a:lnTo>
                  <a:lnTo>
                    <a:pt x="13396" y="7307"/>
                  </a:lnTo>
                  <a:lnTo>
                    <a:pt x="13396" y="7307"/>
                  </a:lnTo>
                  <a:close/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19"/>
            <p:cNvSpPr/>
            <p:nvPr/>
          </p:nvSpPr>
          <p:spPr>
            <a:xfrm>
              <a:off x="595725" y="4668875"/>
              <a:ext cx="73100" cy="73100"/>
            </a:xfrm>
            <a:custGeom>
              <a:rect b="b" l="l" r="r" t="t"/>
              <a:pathLst>
                <a:path extrusionOk="0" fill="none" h="2924" w="2924">
                  <a:moveTo>
                    <a:pt x="2656" y="269"/>
                  </a:moveTo>
                  <a:lnTo>
                    <a:pt x="2656" y="269"/>
                  </a:lnTo>
                  <a:lnTo>
                    <a:pt x="2509" y="147"/>
                  </a:lnTo>
                  <a:lnTo>
                    <a:pt x="2363" y="74"/>
                  </a:lnTo>
                  <a:lnTo>
                    <a:pt x="2193" y="25"/>
                  </a:lnTo>
                  <a:lnTo>
                    <a:pt x="2022" y="1"/>
                  </a:lnTo>
                  <a:lnTo>
                    <a:pt x="1852" y="25"/>
                  </a:lnTo>
                  <a:lnTo>
                    <a:pt x="1681" y="74"/>
                  </a:lnTo>
                  <a:lnTo>
                    <a:pt x="1511" y="147"/>
                  </a:lnTo>
                  <a:lnTo>
                    <a:pt x="1365" y="269"/>
                  </a:lnTo>
                  <a:lnTo>
                    <a:pt x="1365" y="269"/>
                  </a:lnTo>
                  <a:lnTo>
                    <a:pt x="1219" y="488"/>
                  </a:lnTo>
                  <a:lnTo>
                    <a:pt x="999" y="829"/>
                  </a:lnTo>
                  <a:lnTo>
                    <a:pt x="561" y="1730"/>
                  </a:lnTo>
                  <a:lnTo>
                    <a:pt x="171" y="2558"/>
                  </a:lnTo>
                  <a:lnTo>
                    <a:pt x="1" y="2924"/>
                  </a:lnTo>
                  <a:lnTo>
                    <a:pt x="1" y="2924"/>
                  </a:lnTo>
                  <a:lnTo>
                    <a:pt x="366" y="2753"/>
                  </a:lnTo>
                  <a:lnTo>
                    <a:pt x="1194" y="2363"/>
                  </a:lnTo>
                  <a:lnTo>
                    <a:pt x="2095" y="1925"/>
                  </a:lnTo>
                  <a:lnTo>
                    <a:pt x="2436" y="1706"/>
                  </a:lnTo>
                  <a:lnTo>
                    <a:pt x="2656" y="1560"/>
                  </a:lnTo>
                  <a:lnTo>
                    <a:pt x="2656" y="1560"/>
                  </a:lnTo>
                  <a:lnTo>
                    <a:pt x="2777" y="1414"/>
                  </a:lnTo>
                  <a:lnTo>
                    <a:pt x="2850" y="1243"/>
                  </a:lnTo>
                  <a:lnTo>
                    <a:pt x="2899" y="1073"/>
                  </a:lnTo>
                  <a:lnTo>
                    <a:pt x="2923" y="902"/>
                  </a:lnTo>
                  <a:lnTo>
                    <a:pt x="2899" y="732"/>
                  </a:lnTo>
                  <a:lnTo>
                    <a:pt x="2850" y="561"/>
                  </a:lnTo>
                  <a:lnTo>
                    <a:pt x="2777" y="415"/>
                  </a:lnTo>
                  <a:lnTo>
                    <a:pt x="2656" y="269"/>
                  </a:lnTo>
                  <a:lnTo>
                    <a:pt x="2656" y="269"/>
                  </a:lnTo>
                  <a:close/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19"/>
            <p:cNvSpPr/>
            <p:nvPr/>
          </p:nvSpPr>
          <p:spPr>
            <a:xfrm>
              <a:off x="652350" y="4711500"/>
              <a:ext cx="46925" cy="46925"/>
            </a:xfrm>
            <a:custGeom>
              <a:rect b="b" l="l" r="r" t="t"/>
              <a:pathLst>
                <a:path extrusionOk="0" fill="none" h="1877" w="1877">
                  <a:moveTo>
                    <a:pt x="1657" y="244"/>
                  </a:moveTo>
                  <a:lnTo>
                    <a:pt x="1657" y="244"/>
                  </a:lnTo>
                  <a:lnTo>
                    <a:pt x="1535" y="147"/>
                  </a:lnTo>
                  <a:lnTo>
                    <a:pt x="1413" y="74"/>
                  </a:lnTo>
                  <a:lnTo>
                    <a:pt x="1267" y="25"/>
                  </a:lnTo>
                  <a:lnTo>
                    <a:pt x="1121" y="1"/>
                  </a:lnTo>
                  <a:lnTo>
                    <a:pt x="975" y="25"/>
                  </a:lnTo>
                  <a:lnTo>
                    <a:pt x="829" y="74"/>
                  </a:lnTo>
                  <a:lnTo>
                    <a:pt x="707" y="147"/>
                  </a:lnTo>
                  <a:lnTo>
                    <a:pt x="585" y="244"/>
                  </a:lnTo>
                  <a:lnTo>
                    <a:pt x="585" y="244"/>
                  </a:lnTo>
                  <a:lnTo>
                    <a:pt x="464" y="391"/>
                  </a:lnTo>
                  <a:lnTo>
                    <a:pt x="366" y="610"/>
                  </a:lnTo>
                  <a:lnTo>
                    <a:pt x="269" y="878"/>
                  </a:lnTo>
                  <a:lnTo>
                    <a:pt x="171" y="1170"/>
                  </a:lnTo>
                  <a:lnTo>
                    <a:pt x="50" y="1681"/>
                  </a:lnTo>
                  <a:lnTo>
                    <a:pt x="1" y="1876"/>
                  </a:lnTo>
                  <a:lnTo>
                    <a:pt x="1" y="1876"/>
                  </a:lnTo>
                  <a:lnTo>
                    <a:pt x="220" y="1852"/>
                  </a:lnTo>
                  <a:lnTo>
                    <a:pt x="731" y="1706"/>
                  </a:lnTo>
                  <a:lnTo>
                    <a:pt x="999" y="1633"/>
                  </a:lnTo>
                  <a:lnTo>
                    <a:pt x="1267" y="1535"/>
                  </a:lnTo>
                  <a:lnTo>
                    <a:pt x="1511" y="1413"/>
                  </a:lnTo>
                  <a:lnTo>
                    <a:pt x="1657" y="1316"/>
                  </a:lnTo>
                  <a:lnTo>
                    <a:pt x="1657" y="1316"/>
                  </a:lnTo>
                  <a:lnTo>
                    <a:pt x="1754" y="1194"/>
                  </a:lnTo>
                  <a:lnTo>
                    <a:pt x="1827" y="1048"/>
                  </a:lnTo>
                  <a:lnTo>
                    <a:pt x="1876" y="926"/>
                  </a:lnTo>
                  <a:lnTo>
                    <a:pt x="1876" y="780"/>
                  </a:lnTo>
                  <a:lnTo>
                    <a:pt x="1876" y="634"/>
                  </a:lnTo>
                  <a:lnTo>
                    <a:pt x="1827" y="488"/>
                  </a:lnTo>
                  <a:lnTo>
                    <a:pt x="1754" y="366"/>
                  </a:lnTo>
                  <a:lnTo>
                    <a:pt x="1657" y="244"/>
                  </a:lnTo>
                  <a:lnTo>
                    <a:pt x="1657" y="244"/>
                  </a:lnTo>
                  <a:close/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19"/>
            <p:cNvSpPr/>
            <p:nvPr/>
          </p:nvSpPr>
          <p:spPr>
            <a:xfrm>
              <a:off x="579300" y="4638450"/>
              <a:ext cx="46900" cy="46900"/>
            </a:xfrm>
            <a:custGeom>
              <a:rect b="b" l="l" r="r" t="t"/>
              <a:pathLst>
                <a:path extrusionOk="0" fill="none" h="1876" w="1876">
                  <a:moveTo>
                    <a:pt x="1632" y="219"/>
                  </a:moveTo>
                  <a:lnTo>
                    <a:pt x="1632" y="219"/>
                  </a:lnTo>
                  <a:lnTo>
                    <a:pt x="1510" y="122"/>
                  </a:lnTo>
                  <a:lnTo>
                    <a:pt x="1388" y="49"/>
                  </a:lnTo>
                  <a:lnTo>
                    <a:pt x="1242" y="0"/>
                  </a:lnTo>
                  <a:lnTo>
                    <a:pt x="1096" y="0"/>
                  </a:lnTo>
                  <a:lnTo>
                    <a:pt x="950" y="0"/>
                  </a:lnTo>
                  <a:lnTo>
                    <a:pt x="828" y="49"/>
                  </a:lnTo>
                  <a:lnTo>
                    <a:pt x="682" y="122"/>
                  </a:lnTo>
                  <a:lnTo>
                    <a:pt x="560" y="219"/>
                  </a:lnTo>
                  <a:lnTo>
                    <a:pt x="560" y="219"/>
                  </a:lnTo>
                  <a:lnTo>
                    <a:pt x="463" y="366"/>
                  </a:lnTo>
                  <a:lnTo>
                    <a:pt x="341" y="609"/>
                  </a:lnTo>
                  <a:lnTo>
                    <a:pt x="244" y="877"/>
                  </a:lnTo>
                  <a:lnTo>
                    <a:pt x="171" y="1145"/>
                  </a:lnTo>
                  <a:lnTo>
                    <a:pt x="25" y="1656"/>
                  </a:lnTo>
                  <a:lnTo>
                    <a:pt x="0" y="1876"/>
                  </a:lnTo>
                  <a:lnTo>
                    <a:pt x="0" y="1876"/>
                  </a:lnTo>
                  <a:lnTo>
                    <a:pt x="195" y="1827"/>
                  </a:lnTo>
                  <a:lnTo>
                    <a:pt x="707" y="1705"/>
                  </a:lnTo>
                  <a:lnTo>
                    <a:pt x="999" y="1608"/>
                  </a:lnTo>
                  <a:lnTo>
                    <a:pt x="1267" y="1510"/>
                  </a:lnTo>
                  <a:lnTo>
                    <a:pt x="1486" y="1413"/>
                  </a:lnTo>
                  <a:lnTo>
                    <a:pt x="1632" y="1291"/>
                  </a:lnTo>
                  <a:lnTo>
                    <a:pt x="1632" y="1291"/>
                  </a:lnTo>
                  <a:lnTo>
                    <a:pt x="1729" y="1169"/>
                  </a:lnTo>
                  <a:lnTo>
                    <a:pt x="1802" y="1048"/>
                  </a:lnTo>
                  <a:lnTo>
                    <a:pt x="1851" y="901"/>
                  </a:lnTo>
                  <a:lnTo>
                    <a:pt x="1876" y="755"/>
                  </a:lnTo>
                  <a:lnTo>
                    <a:pt x="1851" y="609"/>
                  </a:lnTo>
                  <a:lnTo>
                    <a:pt x="1802" y="463"/>
                  </a:lnTo>
                  <a:lnTo>
                    <a:pt x="1729" y="341"/>
                  </a:lnTo>
                  <a:lnTo>
                    <a:pt x="1632" y="219"/>
                  </a:lnTo>
                  <a:lnTo>
                    <a:pt x="1632" y="219"/>
                  </a:lnTo>
                  <a:close/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3" name="Google Shape;123;p19"/>
          <p:cNvSpPr/>
          <p:nvPr/>
        </p:nvSpPr>
        <p:spPr>
          <a:xfrm>
            <a:off x="7602015" y="2051247"/>
            <a:ext cx="210697" cy="201181"/>
          </a:xfrm>
          <a:custGeom>
            <a:rect b="b" l="l" r="r" t="t"/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cap="rnd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9"/>
          <p:cNvSpPr/>
          <p:nvPr/>
        </p:nvSpPr>
        <p:spPr>
          <a:xfrm rot="2697418">
            <a:off x="8275612" y="384567"/>
            <a:ext cx="319833" cy="305389"/>
          </a:xfrm>
          <a:custGeom>
            <a:rect b="b" l="l" r="r" t="t"/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cap="rnd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9"/>
          <p:cNvSpPr/>
          <p:nvPr/>
        </p:nvSpPr>
        <p:spPr>
          <a:xfrm>
            <a:off x="7914163" y="1700408"/>
            <a:ext cx="128094" cy="122381"/>
          </a:xfrm>
          <a:custGeom>
            <a:rect b="b" l="l" r="r" t="t"/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cap="rnd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9"/>
          <p:cNvSpPr/>
          <p:nvPr/>
        </p:nvSpPr>
        <p:spPr>
          <a:xfrm rot="1279858">
            <a:off x="8510798" y="1285502"/>
            <a:ext cx="128071" cy="122381"/>
          </a:xfrm>
          <a:custGeom>
            <a:rect b="b" l="l" r="r" t="t"/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cap="rnd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9"/>
          <p:cNvSpPr txBox="1"/>
          <p:nvPr/>
        </p:nvSpPr>
        <p:spPr>
          <a:xfrm>
            <a:off x="267225" y="257825"/>
            <a:ext cx="3760200" cy="7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" sz="30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Literature Review: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/>
          <p:nvPr>
            <p:ph idx="12" type="sldNum"/>
          </p:nvPr>
        </p:nvSpPr>
        <p:spPr>
          <a:xfrm>
            <a:off x="457200" y="4673650"/>
            <a:ext cx="548700" cy="2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3" name="Google Shape;133;p20"/>
          <p:cNvSpPr txBox="1"/>
          <p:nvPr/>
        </p:nvSpPr>
        <p:spPr>
          <a:xfrm>
            <a:off x="881400" y="4011175"/>
            <a:ext cx="7381200" cy="7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FFFFFF"/>
                </a:solidFill>
                <a:latin typeface="Varela"/>
                <a:ea typeface="Varela"/>
                <a:cs typeface="Varela"/>
                <a:sym typeface="Varela"/>
              </a:rPr>
              <a:t>Maclean, K. A., Ferrer, E., Aichele, S. R., Bridwell, D. A., Zanesco, A. P., Jacobs, T. L., . . . Saron, C. D. (2010). Intensive Meditation Training Improves Perceptual Discrimination and Sustained Attention. Psychological Science, 21(6), 829-839. doi:10.1177/0956797610371339</a:t>
            </a:r>
            <a:endParaRPr b="0" i="0" sz="1400" u="none" cap="none" strike="noStrike">
              <a:solidFill>
                <a:srgbClr val="FFFFFF"/>
              </a:solidFill>
              <a:latin typeface="Varela"/>
              <a:ea typeface="Varela"/>
              <a:cs typeface="Varela"/>
              <a:sym typeface="Varela"/>
            </a:endParaRPr>
          </a:p>
        </p:txBody>
      </p:sp>
      <p:pic>
        <p:nvPicPr>
          <p:cNvPr id="134" name="Google Shape;134;p20"/>
          <p:cNvPicPr preferRelativeResize="0"/>
          <p:nvPr/>
        </p:nvPicPr>
        <p:blipFill rotWithShape="1">
          <a:blip r:embed="rId3">
            <a:alphaModFix/>
          </a:blip>
          <a:srcRect b="0" l="0" r="0" t="53157"/>
          <a:stretch/>
        </p:blipFill>
        <p:spPr>
          <a:xfrm>
            <a:off x="2023775" y="990725"/>
            <a:ext cx="5096450" cy="302045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20"/>
          <p:cNvSpPr txBox="1"/>
          <p:nvPr/>
        </p:nvSpPr>
        <p:spPr>
          <a:xfrm>
            <a:off x="267225" y="257825"/>
            <a:ext cx="3760200" cy="7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" sz="30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Literature Review: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1"/>
          <p:cNvSpPr txBox="1"/>
          <p:nvPr>
            <p:ph idx="12" type="sldNum"/>
          </p:nvPr>
        </p:nvSpPr>
        <p:spPr>
          <a:xfrm>
            <a:off x="457200" y="4673650"/>
            <a:ext cx="548700" cy="2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1" name="Google Shape;141;p21"/>
          <p:cNvSpPr txBox="1"/>
          <p:nvPr/>
        </p:nvSpPr>
        <p:spPr>
          <a:xfrm>
            <a:off x="267225" y="257825"/>
            <a:ext cx="3760200" cy="7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" sz="30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Literature Review: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21"/>
          <p:cNvSpPr txBox="1"/>
          <p:nvPr>
            <p:ph idx="4294967295" type="ctrTitle"/>
          </p:nvPr>
        </p:nvSpPr>
        <p:spPr>
          <a:xfrm>
            <a:off x="457200" y="1266400"/>
            <a:ext cx="5979900" cy="23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aleway"/>
              <a:buNone/>
            </a:pPr>
            <a:r>
              <a:rPr b="1" i="0" lang="en" sz="24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b="1" i="0" lang="en" sz="24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Regular meditation resulted in less activation of the posterior-cingulate cortex, as well as the superior, middle and medial-temporal gyri and uncus which all constitute the default-mode network.</a:t>
            </a:r>
            <a:endParaRPr b="1" i="0" sz="2400" u="none" cap="none" strike="noStrike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3" name="Google Shape;143;p21"/>
          <p:cNvSpPr txBox="1"/>
          <p:nvPr>
            <p:ph idx="4294967295" type="subTitle"/>
          </p:nvPr>
        </p:nvSpPr>
        <p:spPr>
          <a:xfrm>
            <a:off x="457200" y="3868750"/>
            <a:ext cx="81996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400" u="none" cap="none" strike="noStrike">
                <a:solidFill>
                  <a:schemeClr val="lt1"/>
                </a:solidFill>
                <a:latin typeface="Varela"/>
                <a:ea typeface="Varela"/>
                <a:cs typeface="Varela"/>
                <a:sym typeface="Varela"/>
              </a:rPr>
              <a:t>Brewer, J. A., Worhunsky, P. D., Gray, J. R., Tang, Y., Weber, J., &amp; Kober, H. (2011). Meditation experience is associated with differences in default mode network activity and connectivity. Proceedings of the National Academy of Sciences, 108(50), 20254-20259. doi:10.1073/pnas.1112029108</a:t>
            </a:r>
            <a:endParaRPr b="0" i="0" sz="1400" u="none" cap="none" strike="noStrike">
              <a:solidFill>
                <a:schemeClr val="lt1"/>
              </a:solidFill>
              <a:latin typeface="Varela"/>
              <a:ea typeface="Varela"/>
              <a:cs typeface="Varela"/>
              <a:sym typeface="Varel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9900"/>
              </a:solidFill>
              <a:latin typeface="Varela"/>
              <a:ea typeface="Varela"/>
              <a:cs typeface="Varela"/>
              <a:sym typeface="Varel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FFFFFF"/>
              </a:buClr>
              <a:buSzPts val="1400"/>
              <a:buFont typeface="Varela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Varela"/>
              <a:ea typeface="Varela"/>
              <a:cs typeface="Varela"/>
              <a:sym typeface="Varel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Ragozine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