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5143500" cx="9144000"/>
  <p:notesSz cx="6858000" cy="9144000"/>
  <p:embeddedFontLst>
    <p:embeddedFont>
      <p:font typeface="Raleway"/>
      <p:regular r:id="rId28"/>
      <p:bold r:id="rId29"/>
      <p:italic r:id="rId30"/>
      <p:boldItalic r:id="rId31"/>
    </p:embeddedFont>
    <p:embeddedFont>
      <p:font typeface="Varela"/>
      <p:regular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Raleway-regular.fnt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alew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aleway-boldItalic.fntdata"/><Relationship Id="rId30" Type="http://schemas.openxmlformats.org/officeDocument/2006/relationships/font" Target="fonts/Raleway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Varela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3225" y="-6600"/>
            <a:ext cx="7076050" cy="5160000"/>
          </a:xfrm>
          <a:custGeom>
            <a:rect b="b" l="l" r="r" t="t"/>
            <a:pathLst>
              <a:path extrusionOk="0" h="206400" w="283042">
                <a:moveTo>
                  <a:pt x="83248" y="0"/>
                </a:moveTo>
                <a:lnTo>
                  <a:pt x="0" y="0"/>
                </a:lnTo>
                <a:lnTo>
                  <a:pt x="0" y="206400"/>
                </a:lnTo>
                <a:lnTo>
                  <a:pt x="283042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57200" y="3363425"/>
            <a:ext cx="3850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rossed">
  <p:cSld name="BLANK_2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 flipH="1">
            <a:off x="66731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53" name="Google Shape;53;p11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57" name="Google Shape;57;p12"/>
          <p:cNvSpPr txBox="1"/>
          <p:nvPr>
            <p:ph idx="1" type="body"/>
          </p:nvPr>
        </p:nvSpPr>
        <p:spPr>
          <a:xfrm>
            <a:off x="457200" y="4253900"/>
            <a:ext cx="61125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360"/>
              </a:spcBef>
              <a:spcAft>
                <a:spcPts val="1000"/>
              </a:spcAft>
              <a:buSzPts val="1400"/>
              <a:buNone/>
              <a:defRPr/>
            </a:lvl1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457200" y="1711200"/>
            <a:ext cx="22764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╺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200"/>
              <a:buChar char="╶"/>
              <a:defRPr sz="1200"/>
            </a:lvl9pPr>
          </a:lstStyle>
          <a:p/>
        </p:txBody>
      </p:sp>
      <p:sp>
        <p:nvSpPr>
          <p:cNvPr id="16" name="Google Shape;16;p3"/>
          <p:cNvSpPr txBox="1"/>
          <p:nvPr>
            <p:ph idx="2" type="body"/>
          </p:nvPr>
        </p:nvSpPr>
        <p:spPr>
          <a:xfrm>
            <a:off x="2870548" y="1711200"/>
            <a:ext cx="22764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╺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╶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200"/>
              <a:buChar char="╶"/>
              <a:defRPr sz="1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-13225" y="-6600"/>
            <a:ext cx="7076050" cy="5160000"/>
          </a:xfrm>
          <a:custGeom>
            <a:rect b="b" l="l" r="r" t="t"/>
            <a:pathLst>
              <a:path extrusionOk="0" h="206400" w="283042">
                <a:moveTo>
                  <a:pt x="83248" y="0"/>
                </a:moveTo>
                <a:lnTo>
                  <a:pt x="0" y="0"/>
                </a:lnTo>
                <a:lnTo>
                  <a:pt x="0" y="206400"/>
                </a:lnTo>
                <a:lnTo>
                  <a:pt x="283042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20" name="Google Shape;20;p4"/>
          <p:cNvSpPr txBox="1"/>
          <p:nvPr>
            <p:ph type="ctrTitle"/>
          </p:nvPr>
        </p:nvSpPr>
        <p:spPr>
          <a:xfrm>
            <a:off x="457200" y="2965525"/>
            <a:ext cx="3374700" cy="10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457200" y="4056927"/>
            <a:ext cx="3374700" cy="6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2pPr>
            <a:lvl3pPr lvl="2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3pPr>
            <a:lvl4pPr lvl="3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4pPr>
            <a:lvl5pPr lvl="4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5pPr>
            <a:lvl6pPr lvl="5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6pPr>
            <a:lvl7pPr lvl="6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7pPr>
            <a:lvl8pPr lvl="7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8pPr>
            <a:lvl9pPr lvl="8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100"/>
              <a:buFont typeface="Raleway"/>
              <a:buNone/>
              <a:defRPr b="1" sz="11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 flipH="1">
            <a:off x="66731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25" name="Google Shape;25;p5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576800" y="832475"/>
            <a:ext cx="3990600" cy="38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╺"/>
              <a:defRPr sz="2400"/>
            </a:lvl1pPr>
            <a:lvl2pPr indent="-381000" lvl="1" marL="9144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2pPr>
            <a:lvl3pPr indent="-381000" lvl="2" marL="13716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3pPr>
            <a:lvl4pPr indent="-381000" lvl="3" marL="18288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4pPr>
            <a:lvl5pPr indent="-381000" lvl="4" marL="22860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5pPr>
            <a:lvl6pPr indent="-381000" lvl="5" marL="27432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6pPr>
            <a:lvl7pPr indent="-381000" lvl="6" marL="32004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7pPr>
            <a:lvl8pPr indent="-381000" lvl="7" marL="365760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╶"/>
              <a:defRPr sz="2400"/>
            </a:lvl8pPr>
            <a:lvl9pPr indent="-381000" lvl="8" marL="411480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╶"/>
              <a:defRPr sz="2400"/>
            </a:lvl9pPr>
          </a:lstStyle>
          <a:p/>
        </p:txBody>
      </p:sp>
      <p:sp>
        <p:nvSpPr>
          <p:cNvPr id="27" name="Google Shape;27;p5"/>
          <p:cNvSpPr txBox="1"/>
          <p:nvPr/>
        </p:nvSpPr>
        <p:spPr>
          <a:xfrm>
            <a:off x="3593400" y="-6600"/>
            <a:ext cx="1957200" cy="10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" sz="72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“</a:t>
            </a:r>
            <a:endParaRPr b="0" i="0" sz="72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29765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-13225" y="-6600"/>
            <a:ext cx="7076050" cy="5160000"/>
          </a:xfrm>
          <a:custGeom>
            <a:rect b="b" l="l" r="r" t="t"/>
            <a:pathLst>
              <a:path extrusionOk="0" h="206400" w="283042">
                <a:moveTo>
                  <a:pt x="83248" y="0"/>
                </a:moveTo>
                <a:lnTo>
                  <a:pt x="0" y="0"/>
                </a:lnTo>
                <a:lnTo>
                  <a:pt x="0" y="206400"/>
                </a:lnTo>
                <a:lnTo>
                  <a:pt x="283042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715123"/>
            <a:ext cx="4762200" cy="27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╺"/>
              <a:defRPr/>
            </a:lvl1pPr>
            <a:lvl2pPr indent="-3175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2pPr>
            <a:lvl3pPr indent="-3175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3pPr>
            <a:lvl4pPr indent="-3175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4pPr>
            <a:lvl5pPr indent="-3175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5pPr>
            <a:lvl6pPr indent="-3175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6pPr>
            <a:lvl7pPr indent="-3175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7pPr>
            <a:lvl8pPr indent="-3175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╶"/>
              <a:defRPr/>
            </a:lvl8pPr>
            <a:lvl9pPr indent="-317500" lvl="8" marL="41148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╶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-6600"/>
            <a:ext cx="8476700" cy="5153400"/>
          </a:xfrm>
          <a:custGeom>
            <a:rect b="b" l="l" r="r" t="t"/>
            <a:pathLst>
              <a:path extrusionOk="0" h="206136" w="339068">
                <a:moveTo>
                  <a:pt x="139274" y="0"/>
                </a:moveTo>
                <a:lnTo>
                  <a:pt x="0" y="264"/>
                </a:lnTo>
                <a:lnTo>
                  <a:pt x="0" y="206045"/>
                </a:lnTo>
                <a:lnTo>
                  <a:pt x="339068" y="206136"/>
                </a:lnTo>
                <a:close/>
              </a:path>
            </a:pathLst>
          </a:custGeom>
          <a:solidFill>
            <a:srgbClr val="212539">
              <a:alpha val="64313"/>
            </a:srgbClr>
          </a:solidFill>
          <a:ln>
            <a:noFill/>
          </a:ln>
        </p:spPr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" type="body"/>
          </p:nvPr>
        </p:nvSpPr>
        <p:spPr>
          <a:xfrm>
            <a:off x="457200" y="1711200"/>
            <a:ext cx="15072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╺"/>
              <a:defRPr sz="1000"/>
            </a:lvl1pPr>
            <a:lvl2pPr indent="-2921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2pPr>
            <a:lvl3pPr indent="-2921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3pPr>
            <a:lvl4pPr indent="-2921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4pPr>
            <a:lvl5pPr indent="-2921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5pPr>
            <a:lvl6pPr indent="-2921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6pPr>
            <a:lvl7pPr indent="-2921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7pPr>
            <a:lvl8pPr indent="-2921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8pPr>
            <a:lvl9pPr indent="-292100" lvl="8" marL="41148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000"/>
              <a:buChar char="╶"/>
              <a:defRPr sz="10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2041749" y="1711200"/>
            <a:ext cx="15072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╺"/>
              <a:defRPr sz="1000"/>
            </a:lvl1pPr>
            <a:lvl2pPr indent="-2921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2pPr>
            <a:lvl3pPr indent="-2921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3pPr>
            <a:lvl4pPr indent="-2921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4pPr>
            <a:lvl5pPr indent="-2921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5pPr>
            <a:lvl6pPr indent="-2921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6pPr>
            <a:lvl7pPr indent="-2921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7pPr>
            <a:lvl8pPr indent="-2921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8pPr>
            <a:lvl9pPr indent="-292100" lvl="8" marL="41148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000"/>
              <a:buChar char="╶"/>
              <a:defRPr sz="1000"/>
            </a:lvl9pPr>
          </a:lstStyle>
          <a:p/>
        </p:txBody>
      </p:sp>
      <p:sp>
        <p:nvSpPr>
          <p:cNvPr id="46" name="Google Shape;46;p9"/>
          <p:cNvSpPr txBox="1"/>
          <p:nvPr>
            <p:ph idx="3" type="body"/>
          </p:nvPr>
        </p:nvSpPr>
        <p:spPr>
          <a:xfrm>
            <a:off x="3626297" y="1711200"/>
            <a:ext cx="1507200" cy="27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╺"/>
              <a:defRPr sz="1000"/>
            </a:lvl1pPr>
            <a:lvl2pPr indent="-2921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2pPr>
            <a:lvl3pPr indent="-2921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3pPr>
            <a:lvl4pPr indent="-2921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4pPr>
            <a:lvl5pPr indent="-2921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5pPr>
            <a:lvl6pPr indent="-2921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6pPr>
            <a:lvl7pPr indent="-2921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7pPr>
            <a:lvl8pPr indent="-2921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╶"/>
              <a:defRPr sz="1000"/>
            </a:lvl8pPr>
            <a:lvl9pPr indent="-292100" lvl="8" marL="41148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000"/>
              <a:buChar char="╶"/>
              <a:defRPr sz="1000"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">
  <p:cSld name="BLANK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10"/>
          <p:cNvSpPr/>
          <p:nvPr/>
        </p:nvSpPr>
        <p:spPr>
          <a:xfrm>
            <a:off x="75" y="75"/>
            <a:ext cx="9144000" cy="5143500"/>
          </a:xfrm>
          <a:prstGeom prst="rect">
            <a:avLst/>
          </a:prstGeom>
          <a:solidFill>
            <a:srgbClr val="212539">
              <a:alpha val="6431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6D9EE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984875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b="1" i="0" sz="1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715123"/>
            <a:ext cx="4762200" cy="27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╺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Char char="╶"/>
              <a:defRPr b="0" i="0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0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457200" y="3363425"/>
            <a:ext cx="5465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Influence of Guided Mindfulness-Meditation on Attentional Efficiencies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" sz="2400"/>
              <a:t>Luke Sackett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9" name="Google Shape;149;p22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Literature Review: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2"/>
          <p:cNvSpPr txBox="1"/>
          <p:nvPr>
            <p:ph idx="4294967295" type="ctrTitle"/>
          </p:nvPr>
        </p:nvSpPr>
        <p:spPr>
          <a:xfrm>
            <a:off x="457200" y="1266400"/>
            <a:ext cx="5979900" cy="23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Relative to the control group,</a:t>
            </a:r>
            <a:endParaRPr b="1" i="0" sz="24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mindfulness training led to less probe-caught mind wandering, self-caught mind wandering and retrospectively self-reported</a:t>
            </a:r>
            <a:endParaRPr b="1" i="0" sz="24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mind wandering during testing.</a:t>
            </a:r>
            <a:endParaRPr b="1" i="0" sz="24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t/>
            </a:r>
            <a:endParaRPr b="1" i="0" sz="24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1" name="Google Shape;151;p22"/>
          <p:cNvSpPr txBox="1"/>
          <p:nvPr>
            <p:ph idx="4294967295" type="subTitle"/>
          </p:nvPr>
        </p:nvSpPr>
        <p:spPr>
          <a:xfrm>
            <a:off x="457200" y="3868750"/>
            <a:ext cx="81996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Mrazek, M. D., Franklin, M. S., Phillips, D. T., Baird, B., &amp; Schooler, J. W. (2013). Mindfulness Training Improves Working Memory Capacity and GRE Performance While Reducing Mind Wandering. Psychological Science, 24(5), 776–781. doi: 10.1177/0956797612459659</a:t>
            </a:r>
            <a:endParaRPr b="0" i="0" sz="1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7" name="Google Shape;157;p23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Literature Review: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3"/>
          <p:cNvSpPr txBox="1"/>
          <p:nvPr>
            <p:ph idx="4294967295" type="ctrTitle"/>
          </p:nvPr>
        </p:nvSpPr>
        <p:spPr>
          <a:xfrm>
            <a:off x="457200" y="1062850"/>
            <a:ext cx="5979900" cy="23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1" i="0" lang="en" sz="2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The experimental-group session interaction was significant for the executive network, indicating that the before vs. after difference in the conflict resolution score was significant only for the trained group.</a:t>
            </a:r>
            <a:endParaRPr b="1" i="0" sz="24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9" name="Google Shape;159;p23"/>
          <p:cNvSpPr txBox="1"/>
          <p:nvPr>
            <p:ph idx="4294967295" type="subTitle"/>
          </p:nvPr>
        </p:nvSpPr>
        <p:spPr>
          <a:xfrm>
            <a:off x="457200" y="3868750"/>
            <a:ext cx="81996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Varela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Tang, Y. Y. (2014). Short-Term Meditation Intervention Improves Self-Regulation and Academic Performance. Journal of Child and Adolescent Behaviour, 02(04). doi: 10.4172/2375-4494.1000154</a:t>
            </a:r>
            <a:endParaRPr b="0" i="0" sz="1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5" name="Google Shape;165;p24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Literature Review: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917425"/>
            <a:ext cx="4572000" cy="330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4"/>
          <p:cNvSpPr txBox="1"/>
          <p:nvPr/>
        </p:nvSpPr>
        <p:spPr>
          <a:xfrm>
            <a:off x="0" y="4353850"/>
            <a:ext cx="9144000" cy="8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Tang, Y. Y. (2014). Short-Term Meditation Intervention Improves Self-Regulation and Academic Performance. Journal of Child and Adolescent Behaviour, 02(04). doi: 10.4172/2375-4494.1000154</a:t>
            </a:r>
            <a:endParaRPr b="0" i="0" sz="1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25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Methodology</a:t>
            </a: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963550" y="1316400"/>
            <a:ext cx="7206300" cy="30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Materials:</a:t>
            </a:r>
            <a:endParaRPr b="1" i="0" sz="2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Computers</a:t>
            </a:r>
            <a:endParaRPr b="1" i="0" sz="2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A Quiet Space</a:t>
            </a:r>
            <a:endParaRPr b="1" i="0" sz="2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A Place to Sit</a:t>
            </a:r>
            <a:endParaRPr b="1" i="0" sz="2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Attentional Network Test (ANT)</a:t>
            </a:r>
            <a:endParaRPr b="1" i="0" sz="2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Guided-Meditation archive: Declutter the Mind</a:t>
            </a:r>
            <a:endParaRPr b="1" i="0" sz="2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0" name="Google Shape;180;p26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Methodology: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724500" y="1072050"/>
            <a:ext cx="7695000" cy="25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Participants underwent two-weeks of Mindfulness-Meditation training instruction through pre-recorded guided meditation. </a:t>
            </a:r>
            <a:endParaRPr b="1" i="0" sz="2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There were ten twenty-minute sessions throughout these two weeks.</a:t>
            </a:r>
            <a:endParaRPr b="1" i="0" sz="2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"/>
              <a:buChar char="●"/>
            </a:pPr>
            <a:r>
              <a:rPr b="1" i="0" lang="en" sz="2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Weekends were not included in the study.</a:t>
            </a:r>
            <a:endParaRPr b="1" i="0" sz="2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7" name="Google Shape;187;p27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Methodology: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457200" y="990725"/>
            <a:ext cx="7695000" cy="36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Participants will be measured using the Attentional Network Test (ANT) which measures Alerting, Orienting and Executive Control. 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During the test, three things happen: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1. A cue is shown (*)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2.Five arrows (or one arrow) are presented at either the Top or the Bottom of the computer screen</a:t>
            </a:r>
            <a:endParaRPr b="1" i="0" sz="22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2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(&lt;&lt;&lt;&lt;&lt;) or (&gt;&gt;&gt;&gt;&gt;) or (&gt;&gt;&lt;&gt;&gt;) or (&lt;&lt;&gt;&lt;&lt;) or (&gt;) or (&lt;)</a:t>
            </a:r>
            <a:endParaRPr b="1" i="0" sz="22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3. Subjects are required to indicate the direction of the central arrow of the five. </a:t>
            </a:r>
            <a:endParaRPr b="1" i="0" sz="22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4" name="Google Shape;194;p28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Methodology: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3513" y="990723"/>
            <a:ext cx="5776974" cy="377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1" name="Google Shape;201;p29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Methodology: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9"/>
          <p:cNvSpPr txBox="1"/>
          <p:nvPr/>
        </p:nvSpPr>
        <p:spPr>
          <a:xfrm>
            <a:off x="724500" y="1072050"/>
            <a:ext cx="7695000" cy="29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  <p:pic>
        <p:nvPicPr>
          <p:cNvPr id="203" name="Google Shape;20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5688" y="1248473"/>
            <a:ext cx="5832625" cy="327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9" name="Google Shape;209;p30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Methodology: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0"/>
          <p:cNvSpPr txBox="1"/>
          <p:nvPr/>
        </p:nvSpPr>
        <p:spPr>
          <a:xfrm>
            <a:off x="541350" y="1332175"/>
            <a:ext cx="8061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Each network is assessed via reaction times (rts). 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Alerting: the difference of mean rts with Double Cue conditions and No Cue conditions 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Orienting: the difference of mean rts with Spatial Cue conditions and Center Cue conditions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Executive control (conflict resolution): the difference of mean rts with Congruent conditions from Incongruent conditions.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  <p:pic>
        <p:nvPicPr>
          <p:cNvPr id="211" name="Google Shape;211;p30"/>
          <p:cNvPicPr preferRelativeResize="0"/>
          <p:nvPr/>
        </p:nvPicPr>
        <p:blipFill rotWithShape="1">
          <a:blip r:embed="rId3">
            <a:alphaModFix/>
          </a:blip>
          <a:srcRect b="70910" l="2103" r="49973" t="0"/>
          <a:stretch/>
        </p:blipFill>
        <p:spPr>
          <a:xfrm>
            <a:off x="6375475" y="0"/>
            <a:ext cx="2768524" cy="109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0"/>
          <p:cNvPicPr preferRelativeResize="0"/>
          <p:nvPr/>
        </p:nvPicPr>
        <p:blipFill rotWithShape="1">
          <a:blip r:embed="rId3">
            <a:alphaModFix/>
          </a:blip>
          <a:srcRect b="80605" l="52076" r="0" t="0"/>
          <a:stretch/>
        </p:blipFill>
        <p:spPr>
          <a:xfrm>
            <a:off x="6375475" y="4429750"/>
            <a:ext cx="2768524" cy="73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/>
          <p:nvPr>
            <p:ph type="title"/>
          </p:nvPr>
        </p:nvSpPr>
        <p:spPr>
          <a:xfrm>
            <a:off x="457200" y="411550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Results</a:t>
            </a:r>
            <a:endParaRPr sz="3000"/>
          </a:p>
        </p:txBody>
      </p:sp>
      <p:sp>
        <p:nvSpPr>
          <p:cNvPr id="218" name="Google Shape;218;p31"/>
          <p:cNvSpPr txBox="1"/>
          <p:nvPr>
            <p:ph idx="1" type="body"/>
          </p:nvPr>
        </p:nvSpPr>
        <p:spPr>
          <a:xfrm>
            <a:off x="457200" y="1449223"/>
            <a:ext cx="4762200" cy="27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/>
              <a:t>I found no statistically significant differences in efficiency scores after guided-meditation practice in contrast with their initial results prior to the regimen.</a:t>
            </a:r>
            <a:endParaRPr b="1"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31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457200" y="238450"/>
            <a:ext cx="27747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Introduction: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2" type="body"/>
          </p:nvPr>
        </p:nvSpPr>
        <p:spPr>
          <a:xfrm>
            <a:off x="6154775" y="1825875"/>
            <a:ext cx="2436900" cy="16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</a:pPr>
            <a:r>
              <a:t/>
            </a:r>
            <a:endParaRPr sz="1000"/>
          </a:p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57200" y="1290825"/>
            <a:ext cx="4835700" cy="27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FFFFFF"/>
                </a:solidFill>
              </a:rPr>
              <a:t>What is attention?</a:t>
            </a:r>
            <a:endParaRPr b="1" sz="3600">
              <a:solidFill>
                <a:srgbClr val="FFFFF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1" lang="en" sz="1800">
                <a:solidFill>
                  <a:srgbClr val="FFFFFF"/>
                </a:solidFill>
              </a:rPr>
              <a:t>Attention can be defined as the mental process of selectively concentrating on a discrete stimu</a:t>
            </a:r>
            <a:r>
              <a:rPr b="1" lang="en" sz="1800"/>
              <a:t>lus</a:t>
            </a:r>
            <a:r>
              <a:rPr b="1" lang="en" sz="1800">
                <a:solidFill>
                  <a:srgbClr val="FFFFFF"/>
                </a:solidFill>
              </a:rPr>
              <a:t>, or a specific piece of perceived information, while ignoring other perceivable information.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  <a:buNone/>
            </a:pPr>
            <a:r>
              <a:t/>
            </a:r>
            <a:endParaRPr sz="1000"/>
          </a:p>
        </p:txBody>
      </p:sp>
      <p:grpSp>
        <p:nvGrpSpPr>
          <p:cNvPr id="72" name="Google Shape;72;p14"/>
          <p:cNvGrpSpPr/>
          <p:nvPr/>
        </p:nvGrpSpPr>
        <p:grpSpPr>
          <a:xfrm rot="1480785">
            <a:off x="6615902" y="1100298"/>
            <a:ext cx="954938" cy="903059"/>
            <a:chOff x="3951850" y="2985350"/>
            <a:chExt cx="407950" cy="416500"/>
          </a:xfrm>
        </p:grpSpPr>
        <p:sp>
          <p:nvSpPr>
            <p:cNvPr id="73" name="Google Shape;73;p14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77;p14"/>
          <p:cNvGrpSpPr/>
          <p:nvPr/>
        </p:nvGrpSpPr>
        <p:grpSpPr>
          <a:xfrm>
            <a:off x="6852075" y="1290833"/>
            <a:ext cx="346898" cy="211091"/>
            <a:chOff x="3269900" y="3064500"/>
            <a:chExt cx="432325" cy="263075"/>
          </a:xfrm>
        </p:grpSpPr>
        <p:sp>
          <p:nvSpPr>
            <p:cNvPr id="78" name="Google Shape;78;p14"/>
            <p:cNvSpPr/>
            <p:nvPr/>
          </p:nvSpPr>
          <p:spPr>
            <a:xfrm>
              <a:off x="3269900" y="3064500"/>
              <a:ext cx="432325" cy="263075"/>
            </a:xfrm>
            <a:custGeom>
              <a:rect b="b" l="l" r="r" t="t"/>
              <a:pathLst>
                <a:path extrusionOk="0" fill="none" h="10523" w="17293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3445875" y="3155825"/>
              <a:ext cx="80400" cy="80400"/>
            </a:xfrm>
            <a:custGeom>
              <a:rect b="b" l="l" r="r" t="t"/>
              <a:pathLst>
                <a:path extrusionOk="0" fill="none" h="3216" w="3216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3381925" y="3091900"/>
              <a:ext cx="208275" cy="208275"/>
            </a:xfrm>
            <a:custGeom>
              <a:rect b="b" l="l" r="r" t="t"/>
              <a:pathLst>
                <a:path extrusionOk="0" fill="none" h="8331" w="8331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/>
          <p:nvPr>
            <p:ph type="title"/>
          </p:nvPr>
        </p:nvSpPr>
        <p:spPr>
          <a:xfrm>
            <a:off x="457200" y="411550"/>
            <a:ext cx="23838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Results</a:t>
            </a:r>
            <a:endParaRPr sz="3000"/>
          </a:p>
        </p:txBody>
      </p:sp>
      <p:sp>
        <p:nvSpPr>
          <p:cNvPr id="225" name="Google Shape;225;p32"/>
          <p:cNvSpPr txBox="1"/>
          <p:nvPr>
            <p:ph idx="1" type="body"/>
          </p:nvPr>
        </p:nvSpPr>
        <p:spPr>
          <a:xfrm>
            <a:off x="457200" y="1449223"/>
            <a:ext cx="4762200" cy="27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32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21</a:t>
            </a:r>
            <a:endParaRPr/>
          </a:p>
        </p:txBody>
      </p:sp>
      <p:pic>
        <p:nvPicPr>
          <p:cNvPr id="227" name="Google Shape;227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3633" y="1041250"/>
            <a:ext cx="4578092" cy="343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22</a:t>
            </a:r>
            <a:endParaRPr/>
          </a:p>
        </p:txBody>
      </p:sp>
      <p:sp>
        <p:nvSpPr>
          <p:cNvPr id="233" name="Google Shape;233;p33"/>
          <p:cNvSpPr txBox="1"/>
          <p:nvPr/>
        </p:nvSpPr>
        <p:spPr>
          <a:xfrm>
            <a:off x="390725" y="324300"/>
            <a:ext cx="30489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Discussion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475" y="1057188"/>
            <a:ext cx="6977050" cy="346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4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22</a:t>
            </a:r>
            <a:endParaRPr/>
          </a:p>
        </p:txBody>
      </p:sp>
      <p:sp>
        <p:nvSpPr>
          <p:cNvPr id="240" name="Google Shape;240;p34"/>
          <p:cNvSpPr txBox="1"/>
          <p:nvPr/>
        </p:nvSpPr>
        <p:spPr>
          <a:xfrm>
            <a:off x="457200" y="383450"/>
            <a:ext cx="26340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Conclusion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4"/>
          <p:cNvSpPr txBox="1"/>
          <p:nvPr/>
        </p:nvSpPr>
        <p:spPr>
          <a:xfrm>
            <a:off x="267225" y="1318900"/>
            <a:ext cx="4932900" cy="32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2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There was no statistical significance towards the hypothesis that a short-term guided mindfulness-meditation  influences network efficiencies in a manner where scores improve. </a:t>
            </a:r>
            <a:endParaRPr b="1" i="0" sz="22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"/>
              <a:t>23</a:t>
            </a:r>
            <a:endParaRPr/>
          </a:p>
        </p:txBody>
      </p:sp>
      <p:sp>
        <p:nvSpPr>
          <p:cNvPr id="247" name="Google Shape;247;p35"/>
          <p:cNvSpPr txBox="1"/>
          <p:nvPr/>
        </p:nvSpPr>
        <p:spPr>
          <a:xfrm>
            <a:off x="267225" y="257825"/>
            <a:ext cx="48897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Future Plans: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5"/>
          <p:cNvSpPr txBox="1"/>
          <p:nvPr/>
        </p:nvSpPr>
        <p:spPr>
          <a:xfrm>
            <a:off x="457200" y="990725"/>
            <a:ext cx="7654200" cy="3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Lengthened meditation-training periods could be used to decrease variability</a:t>
            </a:r>
            <a:endParaRPr b="1" i="0" sz="22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Larger sample-sizes could be used to decrease variability</a:t>
            </a:r>
            <a:endParaRPr b="1" i="0" sz="22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Varela"/>
              <a:buChar char="●"/>
            </a:pPr>
            <a:r>
              <a:rPr b="1" i="0" lang="en" sz="22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More intense guided-meditation regimens could also be used </a:t>
            </a:r>
            <a:endParaRPr b="1" i="0" sz="22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ctrTitle"/>
          </p:nvPr>
        </p:nvSpPr>
        <p:spPr>
          <a:xfrm>
            <a:off x="457200" y="3404525"/>
            <a:ext cx="6749100" cy="10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500">
                <a:solidFill>
                  <a:schemeClr val="lt1"/>
                </a:solidFill>
              </a:rPr>
              <a:t>The Components of Attention:</a:t>
            </a:r>
            <a:endParaRPr sz="3500">
              <a:solidFill>
                <a:schemeClr val="l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lang="en" sz="2400">
                <a:solidFill>
                  <a:schemeClr val="lt1"/>
                </a:solidFill>
              </a:rPr>
              <a:t>Attention has </a:t>
            </a:r>
            <a:r>
              <a:rPr i="1" lang="en" sz="2400" u="sng">
                <a:solidFill>
                  <a:schemeClr val="lt1"/>
                </a:solidFill>
              </a:rPr>
              <a:t>three</a:t>
            </a:r>
            <a:r>
              <a:rPr lang="en" sz="2400">
                <a:solidFill>
                  <a:schemeClr val="lt1"/>
                </a:solidFill>
              </a:rPr>
              <a:t> main components: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chemeClr val="lt1"/>
                </a:solidFill>
              </a:rPr>
              <a:t>(1) Alerting: the ability to achieve and maintain a state of high sensitivity to sensory information. 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chemeClr val="lt1"/>
                </a:solidFill>
              </a:rPr>
              <a:t>(2) Orienting: the ability to select discrete sensory information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>
                <a:solidFill>
                  <a:schemeClr val="lt1"/>
                </a:solidFill>
              </a:rPr>
              <a:t>(3) Executive Control: the mechanism involved in resolving conflict within incoming sensory information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5"/>
          <p:cNvSpPr txBox="1"/>
          <p:nvPr>
            <p:ph idx="4294967295" type="title"/>
          </p:nvPr>
        </p:nvSpPr>
        <p:spPr>
          <a:xfrm>
            <a:off x="457200" y="238450"/>
            <a:ext cx="27747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Introduction: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57200" y="1316400"/>
            <a:ext cx="8038500" cy="30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" sz="3600">
                <a:solidFill>
                  <a:srgbClr val="FFFFFF"/>
                </a:solidFill>
              </a:rPr>
              <a:t>Default-Mode Network:</a:t>
            </a:r>
            <a:endParaRPr b="1" sz="3600"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b="1" lang="en">
                <a:solidFill>
                  <a:srgbClr val="FFFFFF"/>
                </a:solidFill>
              </a:rPr>
              <a:t>a network of brain areas that support self-referential processing which correlates heavily with the state of mind-wandering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429765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6"/>
          <p:cNvSpPr txBox="1"/>
          <p:nvPr>
            <p:ph idx="4294967295" type="title"/>
          </p:nvPr>
        </p:nvSpPr>
        <p:spPr>
          <a:xfrm>
            <a:off x="457200" y="238450"/>
            <a:ext cx="27747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Introduction: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idx="4294967295" type="body"/>
          </p:nvPr>
        </p:nvSpPr>
        <p:spPr>
          <a:xfrm>
            <a:off x="457200" y="1272575"/>
            <a:ext cx="8079000" cy="22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" sz="3600">
                <a:solidFill>
                  <a:schemeClr val="lt1"/>
                </a:solidFill>
              </a:rPr>
              <a:t>What is Meditation?</a:t>
            </a:r>
            <a:endParaRPr b="1" sz="3600">
              <a:solidFill>
                <a:schemeClr val="l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</a:pPr>
            <a:r>
              <a:rPr b="1" lang="en" sz="2400">
                <a:solidFill>
                  <a:schemeClr val="lt1"/>
                </a:solidFill>
              </a:rPr>
              <a:t>a practice where an individual uses a technique – such as </a:t>
            </a:r>
            <a:r>
              <a:rPr b="1" i="1" lang="en" sz="2400">
                <a:solidFill>
                  <a:schemeClr val="lt1"/>
                </a:solidFill>
              </a:rPr>
              <a:t>mindfulness</a:t>
            </a:r>
            <a:r>
              <a:rPr b="1" lang="en" sz="2400">
                <a:solidFill>
                  <a:schemeClr val="lt1"/>
                </a:solidFill>
              </a:rPr>
              <a:t>, or focusing the mind on a particular object, thought or activity – to train attention and awareness, and achieve a mentally clear and emotionally calm and stable state.</a:t>
            </a:r>
            <a:endParaRPr b="1" sz="2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</a:pPr>
            <a:r>
              <a:t/>
            </a:r>
            <a:endParaRPr b="1" sz="3600">
              <a:solidFill>
                <a:schemeClr val="lt1"/>
              </a:solidFill>
            </a:endParaRPr>
          </a:p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17"/>
          <p:cNvSpPr txBox="1"/>
          <p:nvPr>
            <p:ph idx="4294967295" type="title"/>
          </p:nvPr>
        </p:nvSpPr>
        <p:spPr>
          <a:xfrm>
            <a:off x="457200" y="238450"/>
            <a:ext cx="2774700" cy="94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/>
              <a:t>Introduction: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457200" y="1203438"/>
            <a:ext cx="5961900" cy="27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I</a:t>
            </a:r>
            <a:r>
              <a:rPr b="1" lang="en" sz="2400">
                <a:solidFill>
                  <a:srgbClr val="FFFFFF"/>
                </a:solidFill>
              </a:rPr>
              <a:t>f High School student participants </a:t>
            </a:r>
            <a:r>
              <a:rPr b="1" lang="en" sz="2400"/>
              <a:t>engage </a:t>
            </a:r>
            <a:r>
              <a:rPr b="1" lang="en" sz="2400">
                <a:solidFill>
                  <a:srgbClr val="FFFFFF"/>
                </a:solidFill>
              </a:rPr>
              <a:t>in ten classes of guided Mindfulness</a:t>
            </a:r>
            <a:r>
              <a:rPr b="1" lang="en" sz="2400"/>
              <a:t>-</a:t>
            </a:r>
            <a:r>
              <a:rPr b="1" lang="en" sz="2400">
                <a:solidFill>
                  <a:srgbClr val="FFFFFF"/>
                </a:solidFill>
              </a:rPr>
              <a:t>Meditation training throughout two weeks, their ability to use the three components of attention will improve</a:t>
            </a:r>
            <a:r>
              <a:rPr b="1" lang="en" sz="2400"/>
              <a:t>.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267225" y="257825"/>
            <a:ext cx="30036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Hypothesis: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idx="4294967295" type="ctrTitle"/>
          </p:nvPr>
        </p:nvSpPr>
        <p:spPr>
          <a:xfrm>
            <a:off x="457200" y="1275788"/>
            <a:ext cx="5979900" cy="23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2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Meditation training can improve aspects of attention and it is specifically suggested that an enhanced sustained-attention ability can be linked to long-term meditation practice.</a:t>
            </a:r>
            <a:endParaRPr b="1" i="0" sz="24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4" name="Google Shape;114;p19"/>
          <p:cNvSpPr txBox="1"/>
          <p:nvPr>
            <p:ph idx="4294967295" type="subTitle"/>
          </p:nvPr>
        </p:nvSpPr>
        <p:spPr>
          <a:xfrm>
            <a:off x="457200" y="3868750"/>
            <a:ext cx="81996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Maclean, K. A., Ferrer, E., Aichele, S. R., Bridwell, D. A., Zanesco, A. P., Jacobs, T. L., . . . Saron, C. D. (2010). Intensive Meditation Training Improves Perceptual Discrimination and Sustained Attention. Psychological Science, 21(6), 829-839. doi:10.1177/0956797610371339</a:t>
            </a:r>
            <a:endParaRPr b="0" i="0" sz="1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  <p:grpSp>
        <p:nvGrpSpPr>
          <p:cNvPr id="115" name="Google Shape;115;p19"/>
          <p:cNvGrpSpPr/>
          <p:nvPr/>
        </p:nvGrpSpPr>
        <p:grpSpPr>
          <a:xfrm>
            <a:off x="6566185" y="237376"/>
            <a:ext cx="1347989" cy="1347990"/>
            <a:chOff x="6643075" y="3664250"/>
            <a:chExt cx="407950" cy="407975"/>
          </a:xfrm>
        </p:grpSpPr>
        <p:sp>
          <p:nvSpPr>
            <p:cNvPr id="116" name="Google Shape;116;p19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9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19"/>
          <p:cNvGrpSpPr/>
          <p:nvPr/>
        </p:nvGrpSpPr>
        <p:grpSpPr>
          <a:xfrm rot="-2527162">
            <a:off x="8328603" y="2049507"/>
            <a:ext cx="554211" cy="554180"/>
            <a:chOff x="576250" y="4319400"/>
            <a:chExt cx="442075" cy="442050"/>
          </a:xfrm>
        </p:grpSpPr>
        <p:sp>
          <p:nvSpPr>
            <p:cNvPr id="119" name="Google Shape;119;p19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9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9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9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19"/>
          <p:cNvSpPr/>
          <p:nvPr/>
        </p:nvSpPr>
        <p:spPr>
          <a:xfrm>
            <a:off x="7602015" y="2051247"/>
            <a:ext cx="210697" cy="201181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/>
          <p:nvPr/>
        </p:nvSpPr>
        <p:spPr>
          <a:xfrm rot="2697418">
            <a:off x="8275612" y="384567"/>
            <a:ext cx="319833" cy="305389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9"/>
          <p:cNvSpPr/>
          <p:nvPr/>
        </p:nvSpPr>
        <p:spPr>
          <a:xfrm>
            <a:off x="7914163" y="1700408"/>
            <a:ext cx="128094" cy="122381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9"/>
          <p:cNvSpPr/>
          <p:nvPr/>
        </p:nvSpPr>
        <p:spPr>
          <a:xfrm rot="1279858">
            <a:off x="8510798" y="1285502"/>
            <a:ext cx="128071" cy="122381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Literature Review: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881400" y="4011175"/>
            <a:ext cx="73812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Varela"/>
                <a:ea typeface="Varela"/>
                <a:cs typeface="Varela"/>
                <a:sym typeface="Varela"/>
              </a:rPr>
              <a:t>Maclean, K. A., Ferrer, E., Aichele, S. R., Bridwell, D. A., Zanesco, A. P., Jacobs, T. L., . . . Saron, C. D. (2010). Intensive Meditation Training Improves Perceptual Discrimination and Sustained Attention. Psychological Science, 21(6), 829-839. doi:10.1177/0956797610371339</a:t>
            </a:r>
            <a:endParaRPr b="0" i="0" sz="1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  <p:pic>
        <p:nvPicPr>
          <p:cNvPr id="134" name="Google Shape;134;p20"/>
          <p:cNvPicPr preferRelativeResize="0"/>
          <p:nvPr/>
        </p:nvPicPr>
        <p:blipFill rotWithShape="1">
          <a:blip r:embed="rId3">
            <a:alphaModFix/>
          </a:blip>
          <a:srcRect b="0" l="0" r="0" t="53157"/>
          <a:stretch/>
        </p:blipFill>
        <p:spPr>
          <a:xfrm>
            <a:off x="2023775" y="990725"/>
            <a:ext cx="5096450" cy="302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0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Literature Review: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457200" y="4673650"/>
            <a:ext cx="548700" cy="2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267225" y="257825"/>
            <a:ext cx="37602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Literature Review: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1"/>
          <p:cNvSpPr txBox="1"/>
          <p:nvPr>
            <p:ph idx="4294967295" type="ctrTitle"/>
          </p:nvPr>
        </p:nvSpPr>
        <p:spPr>
          <a:xfrm>
            <a:off x="457200" y="1266400"/>
            <a:ext cx="5979900" cy="23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1" i="0" lang="en" sz="2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Regular meditation resulted in less activation of the posterior-cingulate cortex, as well as the superior, middle and medial-temporal gyri and uncus which all constitute the default-mode network.</a:t>
            </a:r>
            <a:endParaRPr b="1" i="0" sz="24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1"/>
          <p:cNvSpPr txBox="1"/>
          <p:nvPr>
            <p:ph idx="4294967295" type="subTitle"/>
          </p:nvPr>
        </p:nvSpPr>
        <p:spPr>
          <a:xfrm>
            <a:off x="457200" y="3868750"/>
            <a:ext cx="81996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Varela"/>
                <a:ea typeface="Varela"/>
                <a:cs typeface="Varela"/>
                <a:sym typeface="Varela"/>
              </a:rPr>
              <a:t>Brewer, J. A., Worhunsky, P. D., Gray, J. R., Tang, Y., Weber, J., &amp; Kober, H. (2011). Meditation experience is associated with differences in default mode network activity and connectivity. Proceedings of the National Academy of Sciences, 108(50), 20254-20259. doi:10.1073/pnas.1112029108</a:t>
            </a:r>
            <a:endParaRPr b="0" i="0" sz="1400" u="none" cap="none" strike="noStrike">
              <a:solidFill>
                <a:schemeClr val="lt1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9900"/>
              </a:solidFill>
              <a:latin typeface="Varela"/>
              <a:ea typeface="Varela"/>
              <a:cs typeface="Varela"/>
              <a:sym typeface="Varel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400"/>
              <a:buFont typeface="Varela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Varela"/>
              <a:ea typeface="Varela"/>
              <a:cs typeface="Varela"/>
              <a:sym typeface="Varel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agoz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